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Montserrat" panose="00000500000000000000" pitchFamily="2" charset="0"/>
      <p:regular r:id="rId27"/>
      <p:bold r:id="rId28"/>
      <p:italic r:id="rId29"/>
      <p:boldItalic r:id="rId30"/>
    </p:embeddedFont>
    <p:embeddedFont>
      <p:font typeface="Montserrat Medium" panose="00000600000000000000" pitchFamily="2" charset="0"/>
      <p:regular r:id="rId31"/>
      <p:bold r:id="rId32"/>
      <p:italic r:id="rId33"/>
      <p:boldItalic r:id="rId34"/>
    </p:embeddedFont>
    <p:embeddedFont>
      <p:font typeface="Teko" panose="020B0604020202020204" charset="0"/>
      <p:bold r:id="rId35"/>
    </p:embeddedFont>
    <p:embeddedFont>
      <p:font typeface="Teko Medium"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9E665F-C148-46E9-A476-9A9203150A6A}">
  <a:tblStyle styleId="{EA9E665F-C148-46E9-A476-9A9203150A6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610"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7f5aa3266e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27f5aa3266e_3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7f5aa3266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g27f5aa3266e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08916961fc4054a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g508916961fc4054a_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08916961fc4054a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g508916961fc4054a_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7f5aa3266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g27f5aa3266e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08916961fc4054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g508916961fc4054a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08916961fc4054a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g508916961fc4054a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08916961fc4054a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 name="Google Shape;429;g508916961fc4054a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805cad01d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2805cad01d2_0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7f5aa3266e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g27f5aa3266e_3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t="7825" b="7824"/>
          <a:stretch/>
        </p:blipFill>
        <p:spPr>
          <a:xfrm>
            <a:off x="25" y="0"/>
            <a:ext cx="18288001" cy="10286999"/>
          </a:xfrm>
          <a:prstGeom prst="rect">
            <a:avLst/>
          </a:prstGeom>
          <a:noFill/>
          <a:ln>
            <a:noFill/>
          </a:ln>
        </p:spPr>
      </p:pic>
      <p:sp>
        <p:nvSpPr>
          <p:cNvPr id="85" name="Google Shape;85;p13"/>
          <p:cNvSpPr txBox="1"/>
          <p:nvPr/>
        </p:nvSpPr>
        <p:spPr>
          <a:xfrm>
            <a:off x="1365337" y="6696750"/>
            <a:ext cx="15557400" cy="1847100"/>
          </a:xfrm>
          <a:prstGeom prst="rect">
            <a:avLst/>
          </a:prstGeom>
          <a:noFill/>
          <a:ln>
            <a:noFill/>
          </a:ln>
          <a:effectLst>
            <a:outerShdw blurRad="828675"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a:solidFill>
                  <a:schemeClr val="lt1"/>
                </a:solidFill>
                <a:latin typeface="Teko Medium"/>
                <a:ea typeface="Teko Medium"/>
                <a:cs typeface="Teko Medium"/>
                <a:sym typeface="Teko Medium"/>
              </a:rPr>
              <a:t>WELCOME TO PRESENTATION</a:t>
            </a:r>
            <a:endParaRPr/>
          </a:p>
        </p:txBody>
      </p:sp>
      <p:sp>
        <p:nvSpPr>
          <p:cNvPr id="86" name="Google Shape;86;p13"/>
          <p:cNvSpPr txBox="1"/>
          <p:nvPr/>
        </p:nvSpPr>
        <p:spPr>
          <a:xfrm>
            <a:off x="1365337" y="8491690"/>
            <a:ext cx="15557400" cy="2154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endParaRPr/>
          </a:p>
        </p:txBody>
      </p:sp>
      <p:pic>
        <p:nvPicPr>
          <p:cNvPr id="87" name="Google Shape;87;p13"/>
          <p:cNvPicPr preferRelativeResize="0"/>
          <p:nvPr/>
        </p:nvPicPr>
        <p:blipFill>
          <a:blip r:embed="rId4">
            <a:alphaModFix/>
          </a:blip>
          <a:stretch>
            <a:fillRect/>
          </a:stretch>
        </p:blipFill>
        <p:spPr>
          <a:xfrm>
            <a:off x="6153150" y="2133600"/>
            <a:ext cx="5829300" cy="3276600"/>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grpSp>
        <p:nvGrpSpPr>
          <p:cNvPr id="88" name="Google Shape;88;p13"/>
          <p:cNvGrpSpPr/>
          <p:nvPr/>
        </p:nvGrpSpPr>
        <p:grpSpPr>
          <a:xfrm>
            <a:off x="5375207" y="4522320"/>
            <a:ext cx="2126797" cy="2136330"/>
            <a:chOff x="1813" y="0"/>
            <a:chExt cx="809173" cy="812800"/>
          </a:xfrm>
        </p:grpSpPr>
        <p:sp>
          <p:nvSpPr>
            <p:cNvPr id="89" name="Google Shape;8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 name="Google Shape;91;p13"/>
          <p:cNvGrpSpPr/>
          <p:nvPr/>
        </p:nvGrpSpPr>
        <p:grpSpPr>
          <a:xfrm>
            <a:off x="10357175" y="-978575"/>
            <a:ext cx="4156236" cy="4116832"/>
            <a:chOff x="1813" y="0"/>
            <a:chExt cx="809173" cy="812800"/>
          </a:xfrm>
        </p:grpSpPr>
        <p:sp>
          <p:nvSpPr>
            <p:cNvPr id="92" name="Google Shape;92;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2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txBox="1"/>
            <p:nvPr/>
          </p:nvSpPr>
          <p:spPr>
            <a:xfrm>
              <a:off x="76198"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85"/>
                                        </p:tgtEl>
                                        <p:attrNameLst>
                                          <p:attrName>style.visibility</p:attrName>
                                        </p:attrNameLst>
                                      </p:cBhvr>
                                      <p:to>
                                        <p:strVal val="visible"/>
                                      </p:to>
                                    </p:set>
                                    <p:animEffect transition="in" filter="fade">
                                      <p:cBhvr>
                                        <p:cTn id="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22"/>
          <p:cNvPicPr preferRelativeResize="0"/>
          <p:nvPr/>
        </p:nvPicPr>
        <p:blipFill rotWithShape="1">
          <a:blip r:embed="rId3">
            <a:alphaModFix/>
          </a:blip>
          <a:srcRect t="7813" b="7813"/>
          <a:stretch/>
        </p:blipFill>
        <p:spPr>
          <a:xfrm>
            <a:off x="0" y="0"/>
            <a:ext cx="18288001" cy="10286999"/>
          </a:xfrm>
          <a:prstGeom prst="rect">
            <a:avLst/>
          </a:prstGeom>
          <a:noFill/>
          <a:ln>
            <a:noFill/>
          </a:ln>
        </p:spPr>
      </p:pic>
      <p:grpSp>
        <p:nvGrpSpPr>
          <p:cNvPr id="252" name="Google Shape;252;p22"/>
          <p:cNvGrpSpPr/>
          <p:nvPr/>
        </p:nvGrpSpPr>
        <p:grpSpPr>
          <a:xfrm>
            <a:off x="14866004" y="6140576"/>
            <a:ext cx="10980397" cy="11029615"/>
            <a:chOff x="1813" y="0"/>
            <a:chExt cx="809173" cy="812800"/>
          </a:xfrm>
        </p:grpSpPr>
        <p:sp>
          <p:nvSpPr>
            <p:cNvPr id="253" name="Google Shape;253;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5" name="Google Shape;255;p22"/>
          <p:cNvSpPr txBox="1"/>
          <p:nvPr/>
        </p:nvSpPr>
        <p:spPr>
          <a:xfrm>
            <a:off x="2563977" y="3957500"/>
            <a:ext cx="13160100" cy="1770000"/>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marL="0" lvl="0" indent="0" algn="ctr" rtl="0">
              <a:lnSpc>
                <a:spcPct val="120004"/>
              </a:lnSpc>
              <a:spcBef>
                <a:spcPts val="0"/>
              </a:spcBef>
              <a:spcAft>
                <a:spcPts val="0"/>
              </a:spcAft>
              <a:buClr>
                <a:schemeClr val="dk1"/>
              </a:buClr>
              <a:buFont typeface="Arial"/>
              <a:buNone/>
            </a:pPr>
            <a:r>
              <a:rPr lang="en-US" sz="11500">
                <a:solidFill>
                  <a:schemeClr val="lt1"/>
                </a:solidFill>
                <a:latin typeface="Teko Medium"/>
                <a:ea typeface="Teko Medium"/>
                <a:cs typeface="Teko Medium"/>
                <a:sym typeface="Teko Medium"/>
              </a:rPr>
              <a:t>OBJECT DETECTION</a:t>
            </a:r>
            <a:endParaRPr sz="11500"/>
          </a:p>
        </p:txBody>
      </p:sp>
      <p:grpSp>
        <p:nvGrpSpPr>
          <p:cNvPr id="256" name="Google Shape;256;p22"/>
          <p:cNvGrpSpPr/>
          <p:nvPr/>
        </p:nvGrpSpPr>
        <p:grpSpPr>
          <a:xfrm>
            <a:off x="-1173901" y="-1098156"/>
            <a:ext cx="3452984" cy="3468461"/>
            <a:chOff x="1813" y="0"/>
            <a:chExt cx="809173" cy="812800"/>
          </a:xfrm>
        </p:grpSpPr>
        <p:sp>
          <p:nvSpPr>
            <p:cNvPr id="257" name="Google Shape;257;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59" name="Google Shape;259;p22"/>
          <p:cNvCxnSpPr/>
          <p:nvPr/>
        </p:nvCxnSpPr>
        <p:spPr>
          <a:xfrm>
            <a:off x="-2693521" y="4895777"/>
            <a:ext cx="6492300" cy="0"/>
          </a:xfrm>
          <a:prstGeom prst="straightConnector1">
            <a:avLst/>
          </a:prstGeom>
          <a:noFill/>
          <a:ln w="57150" cap="flat" cmpd="sng">
            <a:solidFill>
              <a:srgbClr val="41B8D5"/>
            </a:solidFill>
            <a:prstDash val="solid"/>
            <a:round/>
            <a:headEnd type="none" w="sm" len="sm"/>
            <a:tailEnd type="none" w="sm" len="sm"/>
          </a:ln>
        </p:spPr>
      </p:cxnSp>
      <p:cxnSp>
        <p:nvCxnSpPr>
          <p:cNvPr id="260" name="Google Shape;260;p22"/>
          <p:cNvCxnSpPr/>
          <p:nvPr/>
        </p:nvCxnSpPr>
        <p:spPr>
          <a:xfrm>
            <a:off x="14535836" y="4924352"/>
            <a:ext cx="6492300" cy="0"/>
          </a:xfrm>
          <a:prstGeom prst="straightConnector1">
            <a:avLst/>
          </a:prstGeom>
          <a:noFill/>
          <a:ln w="57150" cap="flat" cmpd="sng">
            <a:solidFill>
              <a:srgbClr val="41B8D5"/>
            </a:solidFill>
            <a:prstDash val="solid"/>
            <a:round/>
            <a:headEnd type="none" w="sm" len="sm"/>
            <a:tailEnd type="none" w="sm" len="sm"/>
          </a:ln>
        </p:spPr>
      </p:cxnSp>
      <p:grpSp>
        <p:nvGrpSpPr>
          <p:cNvPr id="261" name="Google Shape;261;p22"/>
          <p:cNvGrpSpPr/>
          <p:nvPr/>
        </p:nvGrpSpPr>
        <p:grpSpPr>
          <a:xfrm>
            <a:off x="8244455" y="8312294"/>
            <a:ext cx="395362" cy="397134"/>
            <a:chOff x="1813" y="0"/>
            <a:chExt cx="809173" cy="812800"/>
          </a:xfrm>
        </p:grpSpPr>
        <p:sp>
          <p:nvSpPr>
            <p:cNvPr id="262" name="Google Shape;262;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264;p22"/>
          <p:cNvGrpSpPr/>
          <p:nvPr/>
        </p:nvGrpSpPr>
        <p:grpSpPr>
          <a:xfrm>
            <a:off x="8946315" y="8312294"/>
            <a:ext cx="395362" cy="397134"/>
            <a:chOff x="1813" y="0"/>
            <a:chExt cx="809173" cy="812800"/>
          </a:xfrm>
        </p:grpSpPr>
        <p:sp>
          <p:nvSpPr>
            <p:cNvPr id="265" name="Google Shape;265;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7" name="Google Shape;267;p22"/>
          <p:cNvGrpSpPr/>
          <p:nvPr/>
        </p:nvGrpSpPr>
        <p:grpSpPr>
          <a:xfrm>
            <a:off x="9648175" y="8312294"/>
            <a:ext cx="395362" cy="397134"/>
            <a:chOff x="1813" y="0"/>
            <a:chExt cx="809173" cy="812800"/>
          </a:xfrm>
        </p:grpSpPr>
        <p:sp>
          <p:nvSpPr>
            <p:cNvPr id="268" name="Google Shape;268;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23"/>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75" name="Google Shape;275;p23"/>
          <p:cNvSpPr txBox="1"/>
          <p:nvPr/>
        </p:nvSpPr>
        <p:spPr>
          <a:xfrm>
            <a:off x="601278" y="3898375"/>
            <a:ext cx="11196000" cy="2154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endParaRPr/>
          </a:p>
        </p:txBody>
      </p:sp>
      <p:grpSp>
        <p:nvGrpSpPr>
          <p:cNvPr id="276" name="Google Shape;276;p23"/>
          <p:cNvGrpSpPr/>
          <p:nvPr/>
        </p:nvGrpSpPr>
        <p:grpSpPr>
          <a:xfrm>
            <a:off x="14866004" y="6140576"/>
            <a:ext cx="10980410" cy="11029628"/>
            <a:chOff x="1813" y="0"/>
            <a:chExt cx="809173" cy="812800"/>
          </a:xfrm>
        </p:grpSpPr>
        <p:sp>
          <p:nvSpPr>
            <p:cNvPr id="277" name="Google Shape;277;p2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9" name="Google Shape;279;p23"/>
          <p:cNvGrpSpPr/>
          <p:nvPr/>
        </p:nvGrpSpPr>
        <p:grpSpPr>
          <a:xfrm>
            <a:off x="-1173901" y="-1098156"/>
            <a:ext cx="3452997" cy="3468475"/>
            <a:chOff x="1813" y="0"/>
            <a:chExt cx="809173" cy="812800"/>
          </a:xfrm>
        </p:grpSpPr>
        <p:sp>
          <p:nvSpPr>
            <p:cNvPr id="280" name="Google Shape;280;p2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82" name="Google Shape;282;p23"/>
          <p:cNvCxnSpPr/>
          <p:nvPr/>
        </p:nvCxnSpPr>
        <p:spPr>
          <a:xfrm rot="-29707">
            <a:off x="5385329" y="2755535"/>
            <a:ext cx="3758723" cy="0"/>
          </a:xfrm>
          <a:prstGeom prst="straightConnector1">
            <a:avLst/>
          </a:prstGeom>
          <a:noFill/>
          <a:ln w="57150" cap="flat" cmpd="sng">
            <a:solidFill>
              <a:srgbClr val="41B8D5"/>
            </a:solidFill>
            <a:prstDash val="solid"/>
            <a:round/>
            <a:headEnd type="none" w="sm" len="sm"/>
            <a:tailEnd type="none" w="sm" len="sm"/>
          </a:ln>
        </p:spPr>
      </p:cxnSp>
      <p:cxnSp>
        <p:nvCxnSpPr>
          <p:cNvPr id="283" name="Google Shape;283;p23"/>
          <p:cNvCxnSpPr/>
          <p:nvPr/>
        </p:nvCxnSpPr>
        <p:spPr>
          <a:xfrm rot="-5400000">
            <a:off x="12614006" y="5620197"/>
            <a:ext cx="1675856" cy="0"/>
          </a:xfrm>
          <a:prstGeom prst="straightConnector1">
            <a:avLst/>
          </a:prstGeom>
          <a:noFill/>
          <a:ln w="57150" cap="flat" cmpd="sng">
            <a:solidFill>
              <a:srgbClr val="41B8D5"/>
            </a:solidFill>
            <a:prstDash val="solid"/>
            <a:round/>
            <a:headEnd type="none" w="sm" len="sm"/>
            <a:tailEnd type="none" w="sm" len="sm"/>
          </a:ln>
        </p:spPr>
      </p:cxnSp>
      <p:cxnSp>
        <p:nvCxnSpPr>
          <p:cNvPr id="284" name="Google Shape;284;p23"/>
          <p:cNvCxnSpPr/>
          <p:nvPr/>
        </p:nvCxnSpPr>
        <p:spPr>
          <a:xfrm rot="-5400000">
            <a:off x="11517860" y="-1512588"/>
            <a:ext cx="3758700" cy="0"/>
          </a:xfrm>
          <a:prstGeom prst="straightConnector1">
            <a:avLst/>
          </a:prstGeom>
          <a:noFill/>
          <a:ln w="57150" cap="flat" cmpd="sng">
            <a:solidFill>
              <a:srgbClr val="41B8D5"/>
            </a:solidFill>
            <a:prstDash val="solid"/>
            <a:round/>
            <a:headEnd type="none" w="sm" len="sm"/>
            <a:tailEnd type="none" w="sm" len="sm"/>
          </a:ln>
        </p:spPr>
      </p:cxnSp>
      <p:cxnSp>
        <p:nvCxnSpPr>
          <p:cNvPr id="285" name="Google Shape;285;p23"/>
          <p:cNvCxnSpPr/>
          <p:nvPr/>
        </p:nvCxnSpPr>
        <p:spPr>
          <a:xfrm rot="-29707">
            <a:off x="17650376" y="2710720"/>
            <a:ext cx="3758723" cy="0"/>
          </a:xfrm>
          <a:prstGeom prst="straightConnector1">
            <a:avLst/>
          </a:prstGeom>
          <a:noFill/>
          <a:ln w="57150" cap="flat" cmpd="sng">
            <a:solidFill>
              <a:srgbClr val="41B8D5"/>
            </a:solidFill>
            <a:prstDash val="solid"/>
            <a:round/>
            <a:headEnd type="none" w="sm" len="sm"/>
            <a:tailEnd type="none" w="sm" len="sm"/>
          </a:ln>
        </p:spPr>
      </p:cxnSp>
      <p:sp>
        <p:nvSpPr>
          <p:cNvPr id="286" name="Google Shape;286;p23"/>
          <p:cNvSpPr txBox="1"/>
          <p:nvPr/>
        </p:nvSpPr>
        <p:spPr>
          <a:xfrm>
            <a:off x="9532757" y="366750"/>
            <a:ext cx="7728900" cy="4867200"/>
          </a:xfrm>
          <a:prstGeom prst="rect">
            <a:avLst/>
          </a:prstGeom>
          <a:noFill/>
          <a:ln>
            <a:noFill/>
          </a:ln>
          <a:effectLst>
            <a:outerShdw blurRad="842963" dist="38100" dir="108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300">
                <a:solidFill>
                  <a:schemeClr val="lt1"/>
                </a:solidFill>
                <a:latin typeface="Teko Medium"/>
                <a:ea typeface="Teko Medium"/>
                <a:cs typeface="Teko Medium"/>
                <a:sym typeface="Teko Medium"/>
              </a:rPr>
              <a:t>GPS &amp; MAGNETOMETER SENSOR DATA</a:t>
            </a:r>
            <a:endParaRPr sz="100"/>
          </a:p>
        </p:txBody>
      </p:sp>
      <p:sp>
        <p:nvSpPr>
          <p:cNvPr id="287" name="Google Shape;287;p23"/>
          <p:cNvSpPr txBox="1"/>
          <p:nvPr/>
        </p:nvSpPr>
        <p:spPr>
          <a:xfrm>
            <a:off x="1078825" y="4471600"/>
            <a:ext cx="8454000" cy="4334400"/>
          </a:xfrm>
          <a:prstGeom prst="rect">
            <a:avLst/>
          </a:prstGeom>
          <a:noFill/>
          <a:ln>
            <a:noFill/>
          </a:ln>
        </p:spPr>
        <p:txBody>
          <a:bodyPr spcFirstLastPara="1" wrap="square" lIns="0" tIns="0" rIns="0" bIns="0" anchor="t" anchorCtr="0">
            <a:spAutoFit/>
          </a:bodyPr>
          <a:lstStyle/>
          <a:p>
            <a:pPr marL="457200" marR="0" lvl="0" indent="-431800" algn="l" rtl="0">
              <a:lnSpc>
                <a:spcPct val="130000"/>
              </a:lnSpc>
              <a:spcBef>
                <a:spcPts val="0"/>
              </a:spcBef>
              <a:spcAft>
                <a:spcPts val="0"/>
              </a:spcAft>
              <a:buClr>
                <a:srgbClr val="FFFFFF"/>
              </a:buClr>
              <a:buSzPts val="3200"/>
              <a:buFont typeface="Montserrat"/>
              <a:buAutoNum type="arabicPeriod"/>
            </a:pPr>
            <a:r>
              <a:rPr lang="en-US" sz="3200">
                <a:solidFill>
                  <a:srgbClr val="FFFFFF"/>
                </a:solidFill>
                <a:latin typeface="Montserrat"/>
                <a:ea typeface="Montserrat"/>
                <a:cs typeface="Montserrat"/>
                <a:sym typeface="Montserrat"/>
              </a:rPr>
              <a:t>Introduction</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AutoNum type="arabicPeriod"/>
            </a:pPr>
            <a:r>
              <a:rPr lang="en-US" sz="3200">
                <a:solidFill>
                  <a:srgbClr val="FFFFFF"/>
                </a:solidFill>
                <a:latin typeface="Montserrat"/>
                <a:ea typeface="Montserrat"/>
                <a:cs typeface="Montserrat"/>
                <a:sym typeface="Montserrat"/>
              </a:rPr>
              <a:t>Collecting GPS &amp; Magnetometer DATA</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AutoNum type="arabicPeriod"/>
            </a:pPr>
            <a:r>
              <a:rPr lang="en-US" sz="3200">
                <a:solidFill>
                  <a:srgbClr val="FFFFFF"/>
                </a:solidFill>
                <a:latin typeface="Montserrat"/>
                <a:ea typeface="Montserrat"/>
                <a:cs typeface="Montserrat"/>
                <a:sym typeface="Montserrat"/>
              </a:rPr>
              <a:t>DATA Integration</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AutoNum type="arabicPeriod"/>
            </a:pPr>
            <a:r>
              <a:rPr lang="en-US" sz="3200">
                <a:solidFill>
                  <a:srgbClr val="FFFFFF"/>
                </a:solidFill>
                <a:latin typeface="Montserrat"/>
                <a:ea typeface="Montserrat"/>
                <a:cs typeface="Montserrat"/>
                <a:sym typeface="Montserrat"/>
              </a:rPr>
              <a:t>DATA transformation</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AutoNum type="arabicPeriod"/>
            </a:pPr>
            <a:r>
              <a:rPr lang="en-US" sz="3200">
                <a:solidFill>
                  <a:srgbClr val="FFFFFF"/>
                </a:solidFill>
                <a:latin typeface="Montserrat"/>
                <a:ea typeface="Montserrat"/>
                <a:cs typeface="Montserrat"/>
                <a:sym typeface="Montserrat"/>
              </a:rPr>
              <a:t>.CSV Format</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AutoNum type="arabicPeriod"/>
            </a:pPr>
            <a:r>
              <a:rPr lang="en-US" sz="3200">
                <a:solidFill>
                  <a:srgbClr val="FFFFFF"/>
                </a:solidFill>
                <a:latin typeface="Montserrat"/>
                <a:ea typeface="Montserrat"/>
                <a:cs typeface="Montserrat"/>
                <a:sym typeface="Montserrat"/>
              </a:rPr>
              <a:t>Benefits of .CSV Format</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AutoNum type="arabicPeriod"/>
            </a:pPr>
            <a:r>
              <a:rPr lang="en-US" sz="3200">
                <a:solidFill>
                  <a:srgbClr val="FFFFFF"/>
                </a:solidFill>
                <a:latin typeface="Montserrat"/>
                <a:ea typeface="Montserrat"/>
                <a:cs typeface="Montserrat"/>
                <a:sym typeface="Montserrat"/>
              </a:rPr>
              <a:t>Data Analysis</a:t>
            </a:r>
            <a:endParaRPr sz="3200">
              <a:solidFill>
                <a:srgbClr val="FFFFFF"/>
              </a:solidFill>
              <a:latin typeface="Montserrat"/>
              <a:ea typeface="Montserrat"/>
              <a:cs typeface="Montserrat"/>
              <a:sym typeface="Montserrat"/>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 calcmode="lin" valueType="num">
                                      <p:cBhvr additive="base">
                                        <p:cTn id="7" dur="500"/>
                                        <p:tgtEl>
                                          <p:spTgt spid="286">
                                            <p:txEl>
                                              <p:pRg st="0" end="0"/>
                                            </p:txEl>
                                          </p:spTgt>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287">
                                            <p:txEl>
                                              <p:pRg st="0" end="0"/>
                                            </p:txEl>
                                          </p:spTgt>
                                        </p:tgtEl>
                                        <p:attrNameLst>
                                          <p:attrName>style.visibility</p:attrName>
                                        </p:attrNameLst>
                                      </p:cBhvr>
                                      <p:to>
                                        <p:strVal val="visible"/>
                                      </p:to>
                                    </p:set>
                                    <p:anim calcmode="lin" valueType="num">
                                      <p:cBhvr additive="base">
                                        <p:cTn id="11" dur="1000"/>
                                        <p:tgtEl>
                                          <p:spTgt spid="287">
                                            <p:txEl>
                                              <p:pRg st="0" end="0"/>
                                            </p:txEl>
                                          </p:spTgt>
                                        </p:tgtEl>
                                        <p:attrNameLst>
                                          <p:attrName>ppt_y</p:attrName>
                                        </p:attrNameLst>
                                      </p:cBhvr>
                                      <p:tavLst>
                                        <p:tav tm="0">
                                          <p:val>
                                            <p:strVal val="#ppt_y-1"/>
                                          </p:val>
                                        </p:tav>
                                        <p:tav tm="100000">
                                          <p:val>
                                            <p:strVal val="#ppt_y"/>
                                          </p:val>
                                        </p:tav>
                                      </p:tavLst>
                                    </p:anim>
                                  </p:childTnLst>
                                </p:cTn>
                              </p:par>
                            </p:childTnLst>
                          </p:cTn>
                        </p:par>
                        <p:par>
                          <p:cTn id="12" fill="hold">
                            <p:stCondLst>
                              <p:cond delay="1500"/>
                            </p:stCondLst>
                            <p:childTnLst>
                              <p:par>
                                <p:cTn id="13" presetID="2" presetClass="entr" presetSubtype="1" fill="hold" nodeType="afterEffect">
                                  <p:stCondLst>
                                    <p:cond delay="0"/>
                                  </p:stCondLst>
                                  <p:childTnLst>
                                    <p:set>
                                      <p:cBhvr>
                                        <p:cTn id="14" dur="1" fill="hold">
                                          <p:stCondLst>
                                            <p:cond delay="0"/>
                                          </p:stCondLst>
                                        </p:cTn>
                                        <p:tgtEl>
                                          <p:spTgt spid="287">
                                            <p:txEl>
                                              <p:pRg st="1" end="1"/>
                                            </p:txEl>
                                          </p:spTgt>
                                        </p:tgtEl>
                                        <p:attrNameLst>
                                          <p:attrName>style.visibility</p:attrName>
                                        </p:attrNameLst>
                                      </p:cBhvr>
                                      <p:to>
                                        <p:strVal val="visible"/>
                                      </p:to>
                                    </p:set>
                                    <p:anim calcmode="lin" valueType="num">
                                      <p:cBhvr additive="base">
                                        <p:cTn id="15" dur="1000"/>
                                        <p:tgtEl>
                                          <p:spTgt spid="287">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2" presetClass="entr" presetSubtype="1" fill="hold" nodeType="afterEffect">
                                  <p:stCondLst>
                                    <p:cond delay="0"/>
                                  </p:stCondLst>
                                  <p:childTnLst>
                                    <p:set>
                                      <p:cBhvr>
                                        <p:cTn id="18" dur="1" fill="hold">
                                          <p:stCondLst>
                                            <p:cond delay="0"/>
                                          </p:stCondLst>
                                        </p:cTn>
                                        <p:tgtEl>
                                          <p:spTgt spid="287">
                                            <p:txEl>
                                              <p:pRg st="2" end="2"/>
                                            </p:txEl>
                                          </p:spTgt>
                                        </p:tgtEl>
                                        <p:attrNameLst>
                                          <p:attrName>style.visibility</p:attrName>
                                        </p:attrNameLst>
                                      </p:cBhvr>
                                      <p:to>
                                        <p:strVal val="visible"/>
                                      </p:to>
                                    </p:set>
                                    <p:anim calcmode="lin" valueType="num">
                                      <p:cBhvr additive="base">
                                        <p:cTn id="19" dur="1000"/>
                                        <p:tgtEl>
                                          <p:spTgt spid="287">
                                            <p:txEl>
                                              <p:pRg st="2" end="2"/>
                                            </p:txEl>
                                          </p:spTgt>
                                        </p:tgtEl>
                                        <p:attrNameLst>
                                          <p:attrName>ppt_y</p:attrName>
                                        </p:attrNameLst>
                                      </p:cBhvr>
                                      <p:tavLst>
                                        <p:tav tm="0">
                                          <p:val>
                                            <p:strVal val="#ppt_y-1"/>
                                          </p:val>
                                        </p:tav>
                                        <p:tav tm="100000">
                                          <p:val>
                                            <p:strVal val="#ppt_y"/>
                                          </p:val>
                                        </p:tav>
                                      </p:tavLst>
                                    </p:anim>
                                  </p:childTnLst>
                                </p:cTn>
                              </p:par>
                            </p:childTnLst>
                          </p:cTn>
                        </p:par>
                        <p:par>
                          <p:cTn id="20" fill="hold">
                            <p:stCondLst>
                              <p:cond delay="3500"/>
                            </p:stCondLst>
                            <p:childTnLst>
                              <p:par>
                                <p:cTn id="21" presetID="2" presetClass="entr" presetSubtype="1" fill="hold" nodeType="afterEffect">
                                  <p:stCondLst>
                                    <p:cond delay="0"/>
                                  </p:stCondLst>
                                  <p:childTnLst>
                                    <p:set>
                                      <p:cBhvr>
                                        <p:cTn id="22" dur="1" fill="hold">
                                          <p:stCondLst>
                                            <p:cond delay="0"/>
                                          </p:stCondLst>
                                        </p:cTn>
                                        <p:tgtEl>
                                          <p:spTgt spid="287">
                                            <p:txEl>
                                              <p:pRg st="3" end="3"/>
                                            </p:txEl>
                                          </p:spTgt>
                                        </p:tgtEl>
                                        <p:attrNameLst>
                                          <p:attrName>style.visibility</p:attrName>
                                        </p:attrNameLst>
                                      </p:cBhvr>
                                      <p:to>
                                        <p:strVal val="visible"/>
                                      </p:to>
                                    </p:set>
                                    <p:anim calcmode="lin" valueType="num">
                                      <p:cBhvr additive="base">
                                        <p:cTn id="23" dur="1000"/>
                                        <p:tgtEl>
                                          <p:spTgt spid="287">
                                            <p:txEl>
                                              <p:pRg st="3" end="3"/>
                                            </p:txEl>
                                          </p:spTgt>
                                        </p:tgtEl>
                                        <p:attrNameLst>
                                          <p:attrName>ppt_y</p:attrName>
                                        </p:attrNameLst>
                                      </p:cBhvr>
                                      <p:tavLst>
                                        <p:tav tm="0">
                                          <p:val>
                                            <p:strVal val="#ppt_y-1"/>
                                          </p:val>
                                        </p:tav>
                                        <p:tav tm="100000">
                                          <p:val>
                                            <p:strVal val="#ppt_y"/>
                                          </p:val>
                                        </p:tav>
                                      </p:tavLst>
                                    </p:anim>
                                  </p:childTnLst>
                                </p:cTn>
                              </p:par>
                            </p:childTnLst>
                          </p:cTn>
                        </p:par>
                        <p:par>
                          <p:cTn id="24" fill="hold">
                            <p:stCondLst>
                              <p:cond delay="4500"/>
                            </p:stCondLst>
                            <p:childTnLst>
                              <p:par>
                                <p:cTn id="25" presetID="2" presetClass="entr" presetSubtype="1" fill="hold" nodeType="afterEffect">
                                  <p:stCondLst>
                                    <p:cond delay="0"/>
                                  </p:stCondLst>
                                  <p:childTnLst>
                                    <p:set>
                                      <p:cBhvr>
                                        <p:cTn id="26" dur="1" fill="hold">
                                          <p:stCondLst>
                                            <p:cond delay="0"/>
                                          </p:stCondLst>
                                        </p:cTn>
                                        <p:tgtEl>
                                          <p:spTgt spid="287">
                                            <p:txEl>
                                              <p:pRg st="4" end="4"/>
                                            </p:txEl>
                                          </p:spTgt>
                                        </p:tgtEl>
                                        <p:attrNameLst>
                                          <p:attrName>style.visibility</p:attrName>
                                        </p:attrNameLst>
                                      </p:cBhvr>
                                      <p:to>
                                        <p:strVal val="visible"/>
                                      </p:to>
                                    </p:set>
                                    <p:anim calcmode="lin" valueType="num">
                                      <p:cBhvr additive="base">
                                        <p:cTn id="27" dur="1000"/>
                                        <p:tgtEl>
                                          <p:spTgt spid="287">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5500"/>
                            </p:stCondLst>
                            <p:childTnLst>
                              <p:par>
                                <p:cTn id="29" presetID="2" presetClass="entr" presetSubtype="1" fill="hold" nodeType="afterEffect">
                                  <p:stCondLst>
                                    <p:cond delay="0"/>
                                  </p:stCondLst>
                                  <p:childTnLst>
                                    <p:set>
                                      <p:cBhvr>
                                        <p:cTn id="30" dur="1" fill="hold">
                                          <p:stCondLst>
                                            <p:cond delay="0"/>
                                          </p:stCondLst>
                                        </p:cTn>
                                        <p:tgtEl>
                                          <p:spTgt spid="287">
                                            <p:txEl>
                                              <p:pRg st="5" end="5"/>
                                            </p:txEl>
                                          </p:spTgt>
                                        </p:tgtEl>
                                        <p:attrNameLst>
                                          <p:attrName>style.visibility</p:attrName>
                                        </p:attrNameLst>
                                      </p:cBhvr>
                                      <p:to>
                                        <p:strVal val="visible"/>
                                      </p:to>
                                    </p:set>
                                    <p:anim calcmode="lin" valueType="num">
                                      <p:cBhvr additive="base">
                                        <p:cTn id="31" dur="1000"/>
                                        <p:tgtEl>
                                          <p:spTgt spid="287">
                                            <p:txEl>
                                              <p:pRg st="5" end="5"/>
                                            </p:txEl>
                                          </p:spTgt>
                                        </p:tgtEl>
                                        <p:attrNameLst>
                                          <p:attrName>ppt_y</p:attrName>
                                        </p:attrNameLst>
                                      </p:cBhvr>
                                      <p:tavLst>
                                        <p:tav tm="0">
                                          <p:val>
                                            <p:strVal val="#ppt_y-1"/>
                                          </p:val>
                                        </p:tav>
                                        <p:tav tm="100000">
                                          <p:val>
                                            <p:strVal val="#ppt_y"/>
                                          </p:val>
                                        </p:tav>
                                      </p:tavLst>
                                    </p:anim>
                                  </p:childTnLst>
                                </p:cTn>
                              </p:par>
                            </p:childTnLst>
                          </p:cTn>
                        </p:par>
                        <p:par>
                          <p:cTn id="32" fill="hold">
                            <p:stCondLst>
                              <p:cond delay="6500"/>
                            </p:stCondLst>
                            <p:childTnLst>
                              <p:par>
                                <p:cTn id="33" presetID="2" presetClass="entr" presetSubtype="1" fill="hold" nodeType="afterEffect">
                                  <p:stCondLst>
                                    <p:cond delay="0"/>
                                  </p:stCondLst>
                                  <p:childTnLst>
                                    <p:set>
                                      <p:cBhvr>
                                        <p:cTn id="34" dur="1" fill="hold">
                                          <p:stCondLst>
                                            <p:cond delay="0"/>
                                          </p:stCondLst>
                                        </p:cTn>
                                        <p:tgtEl>
                                          <p:spTgt spid="287">
                                            <p:txEl>
                                              <p:pRg st="6" end="6"/>
                                            </p:txEl>
                                          </p:spTgt>
                                        </p:tgtEl>
                                        <p:attrNameLst>
                                          <p:attrName>style.visibility</p:attrName>
                                        </p:attrNameLst>
                                      </p:cBhvr>
                                      <p:to>
                                        <p:strVal val="visible"/>
                                      </p:to>
                                    </p:set>
                                    <p:anim calcmode="lin" valueType="num">
                                      <p:cBhvr additive="base">
                                        <p:cTn id="35" dur="1000"/>
                                        <p:tgtEl>
                                          <p:spTgt spid="28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24"/>
          <p:cNvPicPr preferRelativeResize="0"/>
          <p:nvPr/>
        </p:nvPicPr>
        <p:blipFill rotWithShape="1">
          <a:blip r:embed="rId3">
            <a:alphaModFix/>
          </a:blip>
          <a:srcRect t="7827" b="7819"/>
          <a:stretch/>
        </p:blipFill>
        <p:spPr>
          <a:xfrm>
            <a:off x="0" y="0"/>
            <a:ext cx="18288001" cy="10286999"/>
          </a:xfrm>
          <a:prstGeom prst="rect">
            <a:avLst/>
          </a:prstGeom>
          <a:noFill/>
          <a:ln>
            <a:noFill/>
          </a:ln>
        </p:spPr>
      </p:pic>
      <p:sp>
        <p:nvSpPr>
          <p:cNvPr id="293" name="Google Shape;293;p24"/>
          <p:cNvSpPr txBox="1"/>
          <p:nvPr/>
        </p:nvSpPr>
        <p:spPr>
          <a:xfrm>
            <a:off x="7490988" y="2743189"/>
            <a:ext cx="3306000" cy="492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a:solidFill>
                  <a:srgbClr val="60B3DD"/>
                </a:solidFill>
                <a:latin typeface="Montserrat"/>
                <a:ea typeface="Montserrat"/>
                <a:cs typeface="Montserrat"/>
                <a:sym typeface="Montserrat"/>
              </a:rPr>
              <a:t>RECEIVER</a:t>
            </a:r>
            <a:endParaRPr/>
          </a:p>
        </p:txBody>
      </p:sp>
      <p:sp>
        <p:nvSpPr>
          <p:cNvPr id="294" name="Google Shape;294;p24"/>
          <p:cNvSpPr txBox="1"/>
          <p:nvPr/>
        </p:nvSpPr>
        <p:spPr>
          <a:xfrm>
            <a:off x="6957576" y="4190825"/>
            <a:ext cx="4437900" cy="50226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FFFFFF"/>
                </a:solidFill>
                <a:latin typeface="Montserrat"/>
                <a:ea typeface="Montserrat"/>
                <a:cs typeface="Montserrat"/>
                <a:sym typeface="Montserrat"/>
              </a:rPr>
              <a:t>The receiver is the ground station or software that listens to the data sent by the drone. It collects this data from the drone's telemetry system and magnetometer. The receiver plays a crucial role in processing and making sense of the data.</a:t>
            </a:r>
            <a:endParaRPr/>
          </a:p>
        </p:txBody>
      </p:sp>
      <p:sp>
        <p:nvSpPr>
          <p:cNvPr id="295" name="Google Shape;295;p24"/>
          <p:cNvSpPr txBox="1"/>
          <p:nvPr/>
        </p:nvSpPr>
        <p:spPr>
          <a:xfrm>
            <a:off x="1156049" y="2743189"/>
            <a:ext cx="3306000" cy="492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a:solidFill>
                  <a:srgbClr val="60B3DD"/>
                </a:solidFill>
                <a:latin typeface="Montserrat"/>
                <a:ea typeface="Montserrat"/>
                <a:cs typeface="Montserrat"/>
                <a:sym typeface="Montserrat"/>
              </a:rPr>
              <a:t>SENDING</a:t>
            </a:r>
            <a:endParaRPr/>
          </a:p>
        </p:txBody>
      </p:sp>
      <p:sp>
        <p:nvSpPr>
          <p:cNvPr id="296" name="Google Shape;296;p24"/>
          <p:cNvSpPr txBox="1"/>
          <p:nvPr/>
        </p:nvSpPr>
        <p:spPr>
          <a:xfrm>
            <a:off x="561225" y="4030500"/>
            <a:ext cx="4437900" cy="45057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FFFFFF"/>
                </a:solidFill>
                <a:latin typeface="Montserrat"/>
                <a:ea typeface="Montserrat"/>
                <a:cs typeface="Montserrat"/>
                <a:sym typeface="Montserrat"/>
              </a:rPr>
              <a:t>This is the process where the drone transmits various data, including telemetry (like GPS coordinates, altitude, and speed), and magnetometer readings to the ground station. It's like the drone sharing its status and sensor information.</a:t>
            </a:r>
            <a:endParaRPr/>
          </a:p>
        </p:txBody>
      </p:sp>
      <p:sp>
        <p:nvSpPr>
          <p:cNvPr id="297" name="Google Shape;297;p24"/>
          <p:cNvSpPr txBox="1"/>
          <p:nvPr/>
        </p:nvSpPr>
        <p:spPr>
          <a:xfrm>
            <a:off x="13368753" y="2743189"/>
            <a:ext cx="3306000" cy="1083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a:solidFill>
                  <a:srgbClr val="60B3DD"/>
                </a:solidFill>
                <a:latin typeface="Montserrat"/>
                <a:ea typeface="Montserrat"/>
                <a:cs typeface="Montserrat"/>
                <a:sym typeface="Montserrat"/>
              </a:rPr>
              <a:t>ERROR HANDLING</a:t>
            </a:r>
            <a:endParaRPr/>
          </a:p>
        </p:txBody>
      </p:sp>
      <p:sp>
        <p:nvSpPr>
          <p:cNvPr id="298" name="Google Shape;298;p24"/>
          <p:cNvSpPr txBox="1"/>
          <p:nvPr/>
        </p:nvSpPr>
        <p:spPr>
          <a:xfrm>
            <a:off x="12982375" y="4190825"/>
            <a:ext cx="4994700" cy="60567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FFFFFF"/>
                </a:solidFill>
                <a:latin typeface="Montserrat"/>
                <a:ea typeface="Montserrat"/>
                <a:cs typeface="Montserrat"/>
                <a:sym typeface="Montserrat"/>
              </a:rPr>
              <a:t>Error handling is a safety net. Sometimes, during data transmission, errors or glitches can occur. Error handling mechanisms in the communication system ensure that if there are any problems or missing data in what the drone sends, they are identified and corrected or reported. This is vital for reliable and accurate data interpretation.</a:t>
            </a:r>
            <a:endParaRPr/>
          </a:p>
        </p:txBody>
      </p:sp>
      <p:sp>
        <p:nvSpPr>
          <p:cNvPr id="299" name="Google Shape;299;p24"/>
          <p:cNvSpPr txBox="1"/>
          <p:nvPr/>
        </p:nvSpPr>
        <p:spPr>
          <a:xfrm>
            <a:off x="1613250" y="469100"/>
            <a:ext cx="15061500" cy="1854300"/>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19998"/>
              </a:lnSpc>
              <a:spcBef>
                <a:spcPts val="0"/>
              </a:spcBef>
              <a:spcAft>
                <a:spcPts val="0"/>
              </a:spcAft>
              <a:buSzPts val="1100"/>
              <a:buNone/>
            </a:pPr>
            <a:r>
              <a:rPr lang="en-US" sz="12046">
                <a:solidFill>
                  <a:schemeClr val="lt1"/>
                </a:solidFill>
                <a:latin typeface="Teko Medium"/>
                <a:ea typeface="Teko Medium"/>
                <a:cs typeface="Teko Medium"/>
                <a:sym typeface="Teko Medium"/>
              </a:rPr>
              <a:t>TELEMETRY COMMUNICATION</a:t>
            </a:r>
            <a:endParaRPr sz="12046">
              <a:solidFill>
                <a:schemeClr val="lt1"/>
              </a:solidFill>
              <a:latin typeface="Teko Medium"/>
              <a:ea typeface="Teko Medium"/>
              <a:cs typeface="Teko Medium"/>
              <a:sym typeface="Teko Medium"/>
            </a:endParaRPr>
          </a:p>
        </p:txBody>
      </p:sp>
      <p:grpSp>
        <p:nvGrpSpPr>
          <p:cNvPr id="300" name="Google Shape;300;p24"/>
          <p:cNvGrpSpPr/>
          <p:nvPr/>
        </p:nvGrpSpPr>
        <p:grpSpPr>
          <a:xfrm>
            <a:off x="5305623" y="4640129"/>
            <a:ext cx="395362" cy="397134"/>
            <a:chOff x="1813" y="0"/>
            <a:chExt cx="809173" cy="812800"/>
          </a:xfrm>
        </p:grpSpPr>
        <p:sp>
          <p:nvSpPr>
            <p:cNvPr id="301" name="Google Shape;301;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3" name="Google Shape;303;p24"/>
          <p:cNvGrpSpPr/>
          <p:nvPr/>
        </p:nvGrpSpPr>
        <p:grpSpPr>
          <a:xfrm>
            <a:off x="6007483" y="4640129"/>
            <a:ext cx="395362" cy="397134"/>
            <a:chOff x="1813" y="0"/>
            <a:chExt cx="809173" cy="812800"/>
          </a:xfrm>
        </p:grpSpPr>
        <p:sp>
          <p:nvSpPr>
            <p:cNvPr id="304" name="Google Shape;304;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6" name="Google Shape;306;p24"/>
          <p:cNvGrpSpPr/>
          <p:nvPr/>
        </p:nvGrpSpPr>
        <p:grpSpPr>
          <a:xfrm>
            <a:off x="6709343" y="4640129"/>
            <a:ext cx="395362" cy="397134"/>
            <a:chOff x="1813" y="0"/>
            <a:chExt cx="809173" cy="812800"/>
          </a:xfrm>
        </p:grpSpPr>
        <p:sp>
          <p:nvSpPr>
            <p:cNvPr id="307" name="Google Shape;307;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9" name="Google Shape;309;p24"/>
          <p:cNvGrpSpPr/>
          <p:nvPr/>
        </p:nvGrpSpPr>
        <p:grpSpPr>
          <a:xfrm>
            <a:off x="11335687" y="4657847"/>
            <a:ext cx="395362" cy="397134"/>
            <a:chOff x="1813" y="0"/>
            <a:chExt cx="809173" cy="812800"/>
          </a:xfrm>
        </p:grpSpPr>
        <p:sp>
          <p:nvSpPr>
            <p:cNvPr id="310" name="Google Shape;310;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2" name="Google Shape;312;p24"/>
          <p:cNvGrpSpPr/>
          <p:nvPr/>
        </p:nvGrpSpPr>
        <p:grpSpPr>
          <a:xfrm>
            <a:off x="12037547" y="4657847"/>
            <a:ext cx="395362" cy="397134"/>
            <a:chOff x="1813" y="0"/>
            <a:chExt cx="809173" cy="812800"/>
          </a:xfrm>
        </p:grpSpPr>
        <p:sp>
          <p:nvSpPr>
            <p:cNvPr id="313" name="Google Shape;313;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5" name="Google Shape;315;p24"/>
          <p:cNvGrpSpPr/>
          <p:nvPr/>
        </p:nvGrpSpPr>
        <p:grpSpPr>
          <a:xfrm>
            <a:off x="12739407" y="4657847"/>
            <a:ext cx="395362" cy="397134"/>
            <a:chOff x="1813" y="0"/>
            <a:chExt cx="809173" cy="812800"/>
          </a:xfrm>
        </p:grpSpPr>
        <p:sp>
          <p:nvSpPr>
            <p:cNvPr id="316" name="Google Shape;316;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9"/>
                                        </p:tgtEl>
                                        <p:attrNameLst>
                                          <p:attrName>style.visibility</p:attrName>
                                        </p:attrNameLst>
                                      </p:cBhvr>
                                      <p:to>
                                        <p:strVal val="visible"/>
                                      </p:to>
                                    </p:set>
                                    <p:anim calcmode="lin" valueType="num">
                                      <p:cBhvr additive="base">
                                        <p:cTn id="7" dur="500"/>
                                        <p:tgtEl>
                                          <p:spTgt spid="299"/>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295"/>
                                        </p:tgtEl>
                                        <p:attrNameLst>
                                          <p:attrName>style.visibility</p:attrName>
                                        </p:attrNameLst>
                                      </p:cBhvr>
                                      <p:to>
                                        <p:strVal val="visible"/>
                                      </p:to>
                                    </p:set>
                                    <p:animEffect transition="in" filter="fade">
                                      <p:cBhvr>
                                        <p:cTn id="10" dur="1000"/>
                                        <p:tgtEl>
                                          <p:spTgt spid="295"/>
                                        </p:tgtEl>
                                      </p:cBhvr>
                                    </p:animEffec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296">
                                            <p:txEl>
                                              <p:pRg st="0" end="0"/>
                                            </p:txEl>
                                          </p:spTgt>
                                        </p:tgtEl>
                                        <p:attrNameLst>
                                          <p:attrName>style.visibility</p:attrName>
                                        </p:attrNameLst>
                                      </p:cBhvr>
                                      <p:to>
                                        <p:strVal val="visible"/>
                                      </p:to>
                                    </p:set>
                                    <p:anim calcmode="lin" valueType="num">
                                      <p:cBhvr additive="base">
                                        <p:cTn id="14" dur="1000"/>
                                        <p:tgtEl>
                                          <p:spTgt spid="296">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293"/>
                                        </p:tgtEl>
                                        <p:attrNameLst>
                                          <p:attrName>style.visibility</p:attrName>
                                        </p:attrNameLst>
                                      </p:cBhvr>
                                      <p:to>
                                        <p:strVal val="visible"/>
                                      </p:to>
                                    </p:set>
                                    <p:animEffect transition="in" filter="fade">
                                      <p:cBhvr>
                                        <p:cTn id="18" dur="1000"/>
                                        <p:tgtEl>
                                          <p:spTgt spid="293"/>
                                        </p:tgtEl>
                                      </p:cBhvr>
                                    </p:animEffect>
                                  </p:childTnLst>
                                </p:cTn>
                              </p:par>
                            </p:childTnLst>
                          </p:cTn>
                        </p:par>
                        <p:par>
                          <p:cTn id="19" fill="hold">
                            <p:stCondLst>
                              <p:cond delay="3000"/>
                            </p:stCondLst>
                            <p:childTnLst>
                              <p:par>
                                <p:cTn id="20" presetID="2" presetClass="entr" presetSubtype="4" fill="hold" nodeType="afterEffect">
                                  <p:stCondLst>
                                    <p:cond delay="0"/>
                                  </p:stCondLst>
                                  <p:childTnLst>
                                    <p:set>
                                      <p:cBhvr>
                                        <p:cTn id="21" dur="1" fill="hold">
                                          <p:stCondLst>
                                            <p:cond delay="0"/>
                                          </p:stCondLst>
                                        </p:cTn>
                                        <p:tgtEl>
                                          <p:spTgt spid="294">
                                            <p:txEl>
                                              <p:pRg st="0" end="0"/>
                                            </p:txEl>
                                          </p:spTgt>
                                        </p:tgtEl>
                                        <p:attrNameLst>
                                          <p:attrName>style.visibility</p:attrName>
                                        </p:attrNameLst>
                                      </p:cBhvr>
                                      <p:to>
                                        <p:strVal val="visible"/>
                                      </p:to>
                                    </p:set>
                                    <p:anim calcmode="lin" valueType="num">
                                      <p:cBhvr additive="base">
                                        <p:cTn id="22" dur="1000"/>
                                        <p:tgtEl>
                                          <p:spTgt spid="294">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297"/>
                                        </p:tgtEl>
                                        <p:attrNameLst>
                                          <p:attrName>style.visibility</p:attrName>
                                        </p:attrNameLst>
                                      </p:cBhvr>
                                      <p:to>
                                        <p:strVal val="visible"/>
                                      </p:to>
                                    </p:set>
                                    <p:animEffect transition="in" filter="fade">
                                      <p:cBhvr>
                                        <p:cTn id="26" dur="1000"/>
                                        <p:tgtEl>
                                          <p:spTgt spid="297"/>
                                        </p:tgtEl>
                                      </p:cBhvr>
                                    </p:animEffect>
                                  </p:childTnLst>
                                </p:cTn>
                              </p:par>
                              <p:par>
                                <p:cTn id="27" presetID="2" presetClass="entr" presetSubtype="4" fill="hold" nodeType="withEffect">
                                  <p:stCondLst>
                                    <p:cond delay="0"/>
                                  </p:stCondLst>
                                  <p:childTnLst>
                                    <p:set>
                                      <p:cBhvr>
                                        <p:cTn id="28" dur="1" fill="hold">
                                          <p:stCondLst>
                                            <p:cond delay="0"/>
                                          </p:stCondLst>
                                        </p:cTn>
                                        <p:tgtEl>
                                          <p:spTgt spid="298"/>
                                        </p:tgtEl>
                                        <p:attrNameLst>
                                          <p:attrName>style.visibility</p:attrName>
                                        </p:attrNameLst>
                                      </p:cBhvr>
                                      <p:to>
                                        <p:strVal val="visible"/>
                                      </p:to>
                                    </p:set>
                                    <p:anim calcmode="lin" valueType="num">
                                      <p:cBhvr additive="base">
                                        <p:cTn id="29" dur="1000"/>
                                        <p:tgtEl>
                                          <p:spTgt spid="2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25"/>
          <p:cNvPicPr preferRelativeResize="0"/>
          <p:nvPr/>
        </p:nvPicPr>
        <p:blipFill rotWithShape="1">
          <a:blip r:embed="rId3">
            <a:alphaModFix/>
          </a:blip>
          <a:srcRect t="7813" b="7813"/>
          <a:stretch/>
        </p:blipFill>
        <p:spPr>
          <a:xfrm>
            <a:off x="0" y="0"/>
            <a:ext cx="18288001" cy="10286999"/>
          </a:xfrm>
          <a:prstGeom prst="rect">
            <a:avLst/>
          </a:prstGeom>
          <a:noFill/>
          <a:ln>
            <a:noFill/>
          </a:ln>
        </p:spPr>
      </p:pic>
      <p:pic>
        <p:nvPicPr>
          <p:cNvPr id="323" name="Google Shape;323;p25"/>
          <p:cNvPicPr preferRelativeResize="0"/>
          <p:nvPr/>
        </p:nvPicPr>
        <p:blipFill rotWithShape="1">
          <a:blip r:embed="rId4">
            <a:alphaModFix amt="41000"/>
          </a:blip>
          <a:srcRect r="50000"/>
          <a:stretch/>
        </p:blipFill>
        <p:spPr>
          <a:xfrm flipH="1">
            <a:off x="10744203" y="-3467100"/>
            <a:ext cx="11007110" cy="14825196"/>
          </a:xfrm>
          <a:prstGeom prst="rect">
            <a:avLst/>
          </a:prstGeom>
          <a:noFill/>
          <a:ln>
            <a:noFill/>
          </a:ln>
        </p:spPr>
      </p:pic>
      <p:sp>
        <p:nvSpPr>
          <p:cNvPr id="324" name="Google Shape;324;p25"/>
          <p:cNvSpPr txBox="1"/>
          <p:nvPr/>
        </p:nvSpPr>
        <p:spPr>
          <a:xfrm>
            <a:off x="4081200" y="269200"/>
            <a:ext cx="10125600" cy="1477800"/>
          </a:xfrm>
          <a:prstGeom prst="rect">
            <a:avLst/>
          </a:prstGeom>
          <a:noFill/>
          <a:ln>
            <a:noFill/>
          </a:ln>
          <a:effectLst>
            <a:outerShdw blurRad="828675" dist="19050" dir="48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4"/>
              </a:lnSpc>
              <a:spcBef>
                <a:spcPts val="0"/>
              </a:spcBef>
              <a:spcAft>
                <a:spcPts val="0"/>
              </a:spcAft>
              <a:buClr>
                <a:srgbClr val="000000"/>
              </a:buClr>
              <a:buFont typeface="Arial"/>
              <a:buNone/>
            </a:pPr>
            <a:r>
              <a:rPr lang="en-US" sz="9600">
                <a:solidFill>
                  <a:schemeClr val="lt1"/>
                </a:solidFill>
                <a:latin typeface="Teko Medium"/>
                <a:ea typeface="Teko Medium"/>
                <a:cs typeface="Teko Medium"/>
                <a:sym typeface="Teko Medium"/>
              </a:rPr>
              <a:t>BASIC BLOCK DIAGRAM </a:t>
            </a:r>
            <a:endParaRPr sz="9600"/>
          </a:p>
        </p:txBody>
      </p:sp>
      <p:sp>
        <p:nvSpPr>
          <p:cNvPr id="325" name="Google Shape;325;p25"/>
          <p:cNvSpPr txBox="1"/>
          <p:nvPr/>
        </p:nvSpPr>
        <p:spPr>
          <a:xfrm>
            <a:off x="107675" y="2674650"/>
            <a:ext cx="9090300" cy="6465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endParaRPr sz="4200">
              <a:solidFill>
                <a:srgbClr val="FFFFFF"/>
              </a:solidFill>
              <a:latin typeface="Montserrat"/>
              <a:ea typeface="Montserrat"/>
              <a:cs typeface="Montserrat"/>
              <a:sym typeface="Montserrat"/>
            </a:endParaRPr>
          </a:p>
        </p:txBody>
      </p:sp>
      <p:pic>
        <p:nvPicPr>
          <p:cNvPr id="326" name="Google Shape;326;p25"/>
          <p:cNvPicPr preferRelativeResize="0"/>
          <p:nvPr/>
        </p:nvPicPr>
        <p:blipFill>
          <a:blip r:embed="rId5">
            <a:alphaModFix/>
          </a:blip>
          <a:stretch>
            <a:fillRect/>
          </a:stretch>
        </p:blipFill>
        <p:spPr>
          <a:xfrm>
            <a:off x="652750" y="2284075"/>
            <a:ext cx="16982500" cy="69056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24"/>
                                        </p:tgtEl>
                                        <p:attrNameLst>
                                          <p:attrName>style.visibility</p:attrName>
                                        </p:attrNameLst>
                                      </p:cBhvr>
                                      <p:to>
                                        <p:strVal val="visible"/>
                                      </p:to>
                                    </p:set>
                                    <p:anim calcmode="lin" valueType="num">
                                      <p:cBhvr additive="base">
                                        <p:cTn id="7" dur="500"/>
                                        <p:tgtEl>
                                          <p:spTgt spid="324"/>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326"/>
                                        </p:tgtEl>
                                        <p:attrNameLst>
                                          <p:attrName>style.visibility</p:attrName>
                                        </p:attrNameLst>
                                      </p:cBhvr>
                                      <p:to>
                                        <p:strVal val="visible"/>
                                      </p:to>
                                    </p:set>
                                    <p:anim calcmode="lin" valueType="num">
                                      <p:cBhvr additive="base">
                                        <p:cTn id="11" dur="1000"/>
                                        <p:tgtEl>
                                          <p:spTgt spid="326"/>
                                        </p:tgtEl>
                                        <p:attrNameLst>
                                          <p:attrName>ppt_w</p:attrName>
                                        </p:attrNameLst>
                                      </p:cBhvr>
                                      <p:tavLst>
                                        <p:tav tm="0">
                                          <p:val>
                                            <p:strVal val="0"/>
                                          </p:val>
                                        </p:tav>
                                        <p:tav tm="100000">
                                          <p:val>
                                            <p:strVal val="#ppt_w"/>
                                          </p:val>
                                        </p:tav>
                                      </p:tavLst>
                                    </p:anim>
                                    <p:anim calcmode="lin" valueType="num">
                                      <p:cBhvr additive="base">
                                        <p:cTn id="12" dur="1000"/>
                                        <p:tgtEl>
                                          <p:spTgt spid="32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26"/>
          <p:cNvPicPr preferRelativeResize="0"/>
          <p:nvPr/>
        </p:nvPicPr>
        <p:blipFill rotWithShape="1">
          <a:blip r:embed="rId3">
            <a:alphaModFix/>
          </a:blip>
          <a:srcRect t="7827" b="7819"/>
          <a:stretch/>
        </p:blipFill>
        <p:spPr>
          <a:xfrm>
            <a:off x="0" y="-29750"/>
            <a:ext cx="18288001" cy="10286999"/>
          </a:xfrm>
          <a:prstGeom prst="rect">
            <a:avLst/>
          </a:prstGeom>
          <a:noFill/>
          <a:ln>
            <a:noFill/>
          </a:ln>
        </p:spPr>
      </p:pic>
      <p:sp>
        <p:nvSpPr>
          <p:cNvPr id="332" name="Google Shape;332;p26"/>
          <p:cNvSpPr txBox="1"/>
          <p:nvPr/>
        </p:nvSpPr>
        <p:spPr>
          <a:xfrm>
            <a:off x="7317016" y="990600"/>
            <a:ext cx="3998700" cy="36930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a:solidFill>
                  <a:srgbClr val="60B3DD"/>
                </a:solidFill>
                <a:latin typeface="Montserrat"/>
                <a:ea typeface="Montserrat"/>
                <a:cs typeface="Montserrat"/>
                <a:sym typeface="Montserrat"/>
              </a:rPr>
              <a:t>WHY THIS ?</a:t>
            </a:r>
            <a:endParaRPr/>
          </a:p>
        </p:txBody>
      </p:sp>
      <p:sp>
        <p:nvSpPr>
          <p:cNvPr id="333" name="Google Shape;333;p26"/>
          <p:cNvSpPr txBox="1"/>
          <p:nvPr/>
        </p:nvSpPr>
        <p:spPr>
          <a:xfrm>
            <a:off x="7164616" y="5958928"/>
            <a:ext cx="3998700" cy="36930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a:solidFill>
                  <a:srgbClr val="60B3DD"/>
                </a:solidFill>
                <a:latin typeface="Montserrat"/>
                <a:ea typeface="Montserrat"/>
                <a:cs typeface="Montserrat"/>
                <a:sym typeface="Montserrat"/>
              </a:rPr>
              <a:t>ALTERNATE OPTION ?</a:t>
            </a:r>
            <a:endParaRPr/>
          </a:p>
        </p:txBody>
      </p:sp>
      <p:sp>
        <p:nvSpPr>
          <p:cNvPr id="334" name="Google Shape;334;p26"/>
          <p:cNvSpPr txBox="1"/>
          <p:nvPr/>
        </p:nvSpPr>
        <p:spPr>
          <a:xfrm>
            <a:off x="13260616" y="3474764"/>
            <a:ext cx="3998700" cy="36930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a:solidFill>
                  <a:srgbClr val="60B3DD"/>
                </a:solidFill>
                <a:latin typeface="Montserrat"/>
                <a:ea typeface="Montserrat"/>
                <a:cs typeface="Montserrat"/>
                <a:sym typeface="Montserrat"/>
              </a:rPr>
              <a:t>HOW THIS ?</a:t>
            </a:r>
            <a:endParaRPr/>
          </a:p>
        </p:txBody>
      </p:sp>
      <p:sp>
        <p:nvSpPr>
          <p:cNvPr id="335" name="Google Shape;335;p26"/>
          <p:cNvSpPr txBox="1"/>
          <p:nvPr/>
        </p:nvSpPr>
        <p:spPr>
          <a:xfrm>
            <a:off x="12734716" y="8167367"/>
            <a:ext cx="3998700" cy="36930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a:solidFill>
                  <a:srgbClr val="60B3DD"/>
                </a:solidFill>
                <a:latin typeface="Montserrat"/>
                <a:ea typeface="Montserrat"/>
                <a:cs typeface="Montserrat"/>
                <a:sym typeface="Montserrat"/>
              </a:rPr>
              <a:t>INPUT  &amp; OUTPUT</a:t>
            </a:r>
            <a:endParaRPr/>
          </a:p>
        </p:txBody>
      </p:sp>
      <p:cxnSp>
        <p:nvCxnSpPr>
          <p:cNvPr id="336" name="Google Shape;336;p26"/>
          <p:cNvCxnSpPr/>
          <p:nvPr/>
        </p:nvCxnSpPr>
        <p:spPr>
          <a:xfrm>
            <a:off x="6382500" y="2267700"/>
            <a:ext cx="11439900" cy="74700"/>
          </a:xfrm>
          <a:prstGeom prst="straightConnector1">
            <a:avLst/>
          </a:prstGeom>
          <a:noFill/>
          <a:ln w="57150" cap="flat" cmpd="sng">
            <a:solidFill>
              <a:srgbClr val="41B8D5"/>
            </a:solidFill>
            <a:prstDash val="solid"/>
            <a:round/>
            <a:headEnd type="none" w="sm" len="sm"/>
            <a:tailEnd type="none" w="sm" len="sm"/>
          </a:ln>
        </p:spPr>
      </p:cxnSp>
      <p:sp>
        <p:nvSpPr>
          <p:cNvPr id="337" name="Google Shape;337;p26"/>
          <p:cNvSpPr txBox="1"/>
          <p:nvPr/>
        </p:nvSpPr>
        <p:spPr>
          <a:xfrm>
            <a:off x="291700" y="578538"/>
            <a:ext cx="5968500" cy="6280200"/>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2000">
                <a:solidFill>
                  <a:schemeClr val="lt1"/>
                </a:solidFill>
                <a:latin typeface="Teko Medium"/>
                <a:ea typeface="Teko Medium"/>
                <a:cs typeface="Teko Medium"/>
                <a:sym typeface="Teko Medium"/>
              </a:rPr>
              <a:t>GRIDDED MAGNETIC ALGORITHM </a:t>
            </a:r>
            <a:endParaRPr sz="12000">
              <a:solidFill>
                <a:schemeClr val="lt1"/>
              </a:solidFill>
              <a:latin typeface="Teko Medium"/>
              <a:ea typeface="Teko Medium"/>
              <a:cs typeface="Teko Medium"/>
              <a:sym typeface="Teko Medium"/>
            </a:endParaRPr>
          </a:p>
        </p:txBody>
      </p:sp>
      <p:sp>
        <p:nvSpPr>
          <p:cNvPr id="338" name="Google Shape;338;p26"/>
          <p:cNvSpPr txBox="1"/>
          <p:nvPr/>
        </p:nvSpPr>
        <p:spPr>
          <a:xfrm>
            <a:off x="11163333" y="945425"/>
            <a:ext cx="5570100" cy="8865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FFFFFF"/>
                </a:solidFill>
                <a:latin typeface="Montserrat"/>
                <a:ea typeface="Montserrat"/>
                <a:cs typeface="Montserrat"/>
                <a:sym typeface="Montserrat"/>
              </a:rPr>
              <a:t>Used to analyze magnetic field data from magnetometers.</a:t>
            </a:r>
            <a:endParaRPr/>
          </a:p>
        </p:txBody>
      </p:sp>
      <p:sp>
        <p:nvSpPr>
          <p:cNvPr id="339" name="Google Shape;339;p26"/>
          <p:cNvSpPr txBox="1"/>
          <p:nvPr/>
        </p:nvSpPr>
        <p:spPr>
          <a:xfrm>
            <a:off x="6417373" y="3193725"/>
            <a:ext cx="6096000" cy="14034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FFFFFF"/>
                </a:solidFill>
                <a:latin typeface="Montserrat"/>
                <a:ea typeface="Montserrat"/>
                <a:cs typeface="Montserrat"/>
                <a:sym typeface="Montserrat"/>
              </a:rPr>
              <a:t>Calculates expected magnetic field values at grid points, compares with measured data, and detects anomalies.</a:t>
            </a:r>
            <a:endParaRPr/>
          </a:p>
        </p:txBody>
      </p:sp>
      <p:sp>
        <p:nvSpPr>
          <p:cNvPr id="340" name="Google Shape;340;p26"/>
          <p:cNvSpPr txBox="1"/>
          <p:nvPr/>
        </p:nvSpPr>
        <p:spPr>
          <a:xfrm>
            <a:off x="6540984" y="7052500"/>
            <a:ext cx="5570100" cy="29547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SzPts val="1100"/>
              <a:buNone/>
            </a:pPr>
            <a:r>
              <a:rPr lang="en-US" sz="2400">
                <a:solidFill>
                  <a:srgbClr val="FFFFFF"/>
                </a:solidFill>
                <a:latin typeface="Montserrat"/>
                <a:ea typeface="Montserrat"/>
                <a:cs typeface="Montserrat"/>
                <a:sym typeface="Montserrat"/>
              </a:rPr>
              <a:t> Measured magnetic field (XYZ), grid parameters, Earth's magnetic model, thresholds. Anomaly map highlighting magnetic variations, anomaly details, for geophysics and exploration.</a:t>
            </a:r>
            <a:endParaRPr sz="2400">
              <a:solidFill>
                <a:srgbClr val="FFFFFF"/>
              </a:solidFill>
              <a:latin typeface="Montserrat"/>
              <a:ea typeface="Montserrat"/>
              <a:cs typeface="Montserrat"/>
              <a:sym typeface="Montserrat"/>
            </a:endParaRPr>
          </a:p>
        </p:txBody>
      </p:sp>
      <p:sp>
        <p:nvSpPr>
          <p:cNvPr id="341" name="Google Shape;341;p26"/>
          <p:cNvSpPr txBox="1"/>
          <p:nvPr/>
        </p:nvSpPr>
        <p:spPr>
          <a:xfrm>
            <a:off x="12067755" y="5486925"/>
            <a:ext cx="4665600" cy="8865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a:solidFill>
                  <a:srgbClr val="FFFFFF"/>
                </a:solidFill>
                <a:latin typeface="Montserrat"/>
                <a:ea typeface="Montserrat"/>
                <a:cs typeface="Montserrat"/>
                <a:sym typeface="Montserrat"/>
              </a:rPr>
              <a:t>Specialized software or custom algorithms.</a:t>
            </a:r>
            <a:endParaRPr/>
          </a:p>
        </p:txBody>
      </p:sp>
      <p:cxnSp>
        <p:nvCxnSpPr>
          <p:cNvPr id="342" name="Google Shape;342;p26"/>
          <p:cNvCxnSpPr/>
          <p:nvPr/>
        </p:nvCxnSpPr>
        <p:spPr>
          <a:xfrm>
            <a:off x="6336800" y="5148075"/>
            <a:ext cx="11485800" cy="90000"/>
          </a:xfrm>
          <a:prstGeom prst="straightConnector1">
            <a:avLst/>
          </a:prstGeom>
          <a:noFill/>
          <a:ln w="57150" cap="flat" cmpd="sng">
            <a:solidFill>
              <a:srgbClr val="41B8D5"/>
            </a:solidFill>
            <a:prstDash val="solid"/>
            <a:round/>
            <a:headEnd type="none" w="sm" len="sm"/>
            <a:tailEnd type="none" w="sm" len="sm"/>
          </a:ln>
        </p:spPr>
      </p:cxnSp>
      <p:cxnSp>
        <p:nvCxnSpPr>
          <p:cNvPr id="343" name="Google Shape;343;p26"/>
          <p:cNvCxnSpPr/>
          <p:nvPr/>
        </p:nvCxnSpPr>
        <p:spPr>
          <a:xfrm>
            <a:off x="6359650" y="6542525"/>
            <a:ext cx="11462700" cy="6720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37"/>
                                        </p:tgtEl>
                                        <p:attrNameLst>
                                          <p:attrName>style.visibility</p:attrName>
                                        </p:attrNameLst>
                                      </p:cBhvr>
                                      <p:to>
                                        <p:strVal val="visible"/>
                                      </p:to>
                                    </p:set>
                                    <p:anim calcmode="lin" valueType="num">
                                      <p:cBhvr additive="base">
                                        <p:cTn id="7" dur="500"/>
                                        <p:tgtEl>
                                          <p:spTgt spid="337"/>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2">
                                            <p:txEl>
                                              <p:pRg st="0" end="0"/>
                                            </p:txEl>
                                          </p:spTgt>
                                        </p:tgtEl>
                                        <p:attrNameLst>
                                          <p:attrName>style.visibility</p:attrName>
                                        </p:attrNameLst>
                                      </p:cBhvr>
                                      <p:to>
                                        <p:strVal val="visible"/>
                                      </p:to>
                                    </p:set>
                                    <p:animEffect transition="in" filter="fade">
                                      <p:cBhvr>
                                        <p:cTn id="11" dur="1000"/>
                                        <p:tgtEl>
                                          <p:spTgt spid="332">
                                            <p:txEl>
                                              <p:pRg st="0" end="0"/>
                                            </p:txEl>
                                          </p:spTgt>
                                        </p:tgtEl>
                                      </p:cBhvr>
                                    </p:animEffect>
                                  </p:childTnLst>
                                </p:cTn>
                              </p:par>
                            </p:childTnLst>
                          </p:cTn>
                        </p:par>
                        <p:par>
                          <p:cTn id="12" fill="hold">
                            <p:stCondLst>
                              <p:cond delay="1500"/>
                            </p:stCondLst>
                            <p:childTnLst>
                              <p:par>
                                <p:cTn id="13" presetID="2" presetClass="entr" presetSubtype="1" fill="hold" nodeType="afterEffect">
                                  <p:stCondLst>
                                    <p:cond delay="0"/>
                                  </p:stCondLst>
                                  <p:childTnLst>
                                    <p:set>
                                      <p:cBhvr>
                                        <p:cTn id="14" dur="1" fill="hold">
                                          <p:stCondLst>
                                            <p:cond delay="0"/>
                                          </p:stCondLst>
                                        </p:cTn>
                                        <p:tgtEl>
                                          <p:spTgt spid="338">
                                            <p:txEl>
                                              <p:pRg st="0" end="0"/>
                                            </p:txEl>
                                          </p:spTgt>
                                        </p:tgtEl>
                                        <p:attrNameLst>
                                          <p:attrName>style.visibility</p:attrName>
                                        </p:attrNameLst>
                                      </p:cBhvr>
                                      <p:to>
                                        <p:strVal val="visible"/>
                                      </p:to>
                                    </p:set>
                                    <p:anim calcmode="lin" valueType="num">
                                      <p:cBhvr additive="base">
                                        <p:cTn id="15" dur="1000"/>
                                        <p:tgtEl>
                                          <p:spTgt spid="338">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334">
                                            <p:txEl>
                                              <p:pRg st="0" end="0"/>
                                            </p:txEl>
                                          </p:spTgt>
                                        </p:tgtEl>
                                        <p:attrNameLst>
                                          <p:attrName>style.visibility</p:attrName>
                                        </p:attrNameLst>
                                      </p:cBhvr>
                                      <p:to>
                                        <p:strVal val="visible"/>
                                      </p:to>
                                    </p:set>
                                    <p:animEffect transition="in" filter="fade">
                                      <p:cBhvr>
                                        <p:cTn id="19" dur="1000"/>
                                        <p:tgtEl>
                                          <p:spTgt spid="334">
                                            <p:txEl>
                                              <p:pRg st="0" end="0"/>
                                            </p:txEl>
                                          </p:spTgt>
                                        </p:tgtEl>
                                      </p:cBhvr>
                                    </p:animEffect>
                                  </p:childTnLst>
                                </p:cTn>
                              </p:par>
                            </p:childTnLst>
                          </p:cTn>
                        </p:par>
                        <p:par>
                          <p:cTn id="20" fill="hold">
                            <p:stCondLst>
                              <p:cond delay="3500"/>
                            </p:stCondLst>
                            <p:childTnLst>
                              <p:par>
                                <p:cTn id="21" presetID="2" presetClass="entr" presetSubtype="1" fill="hold" nodeType="afterEffect">
                                  <p:stCondLst>
                                    <p:cond delay="0"/>
                                  </p:stCondLst>
                                  <p:childTnLst>
                                    <p:set>
                                      <p:cBhvr>
                                        <p:cTn id="22" dur="1" fill="hold">
                                          <p:stCondLst>
                                            <p:cond delay="0"/>
                                          </p:stCondLst>
                                        </p:cTn>
                                        <p:tgtEl>
                                          <p:spTgt spid="339">
                                            <p:txEl>
                                              <p:pRg st="0" end="0"/>
                                            </p:txEl>
                                          </p:spTgt>
                                        </p:tgtEl>
                                        <p:attrNameLst>
                                          <p:attrName>style.visibility</p:attrName>
                                        </p:attrNameLst>
                                      </p:cBhvr>
                                      <p:to>
                                        <p:strVal val="visible"/>
                                      </p:to>
                                    </p:set>
                                    <p:anim calcmode="lin" valueType="num">
                                      <p:cBhvr additive="base">
                                        <p:cTn id="23" dur="1000"/>
                                        <p:tgtEl>
                                          <p:spTgt spid="339">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4500"/>
                            </p:stCondLst>
                            <p:childTnLst>
                              <p:par>
                                <p:cTn id="25" presetID="10" presetClass="entr" presetSubtype="0" fill="hold" nodeType="afterEffect">
                                  <p:stCondLst>
                                    <p:cond delay="0"/>
                                  </p:stCondLst>
                                  <p:childTnLst>
                                    <p:set>
                                      <p:cBhvr>
                                        <p:cTn id="26" dur="1" fill="hold">
                                          <p:stCondLst>
                                            <p:cond delay="0"/>
                                          </p:stCondLst>
                                        </p:cTn>
                                        <p:tgtEl>
                                          <p:spTgt spid="333">
                                            <p:txEl>
                                              <p:pRg st="0" end="0"/>
                                            </p:txEl>
                                          </p:spTgt>
                                        </p:tgtEl>
                                        <p:attrNameLst>
                                          <p:attrName>style.visibility</p:attrName>
                                        </p:attrNameLst>
                                      </p:cBhvr>
                                      <p:to>
                                        <p:strVal val="visible"/>
                                      </p:to>
                                    </p:set>
                                    <p:animEffect transition="in" filter="fade">
                                      <p:cBhvr>
                                        <p:cTn id="27" dur="1000"/>
                                        <p:tgtEl>
                                          <p:spTgt spid="333">
                                            <p:txEl>
                                              <p:pRg st="0" end="0"/>
                                            </p:txEl>
                                          </p:spTgt>
                                        </p:tgtEl>
                                      </p:cBhvr>
                                    </p:animEffect>
                                  </p:childTnLst>
                                </p:cTn>
                              </p:par>
                            </p:childTnLst>
                          </p:cTn>
                        </p:par>
                        <p:par>
                          <p:cTn id="28" fill="hold">
                            <p:stCondLst>
                              <p:cond delay="5500"/>
                            </p:stCondLst>
                            <p:childTnLst>
                              <p:par>
                                <p:cTn id="29" presetID="2" presetClass="entr" presetSubtype="4" fill="hold" nodeType="afterEffect">
                                  <p:stCondLst>
                                    <p:cond delay="0"/>
                                  </p:stCondLst>
                                  <p:childTnLst>
                                    <p:set>
                                      <p:cBhvr>
                                        <p:cTn id="30" dur="1" fill="hold">
                                          <p:stCondLst>
                                            <p:cond delay="0"/>
                                          </p:stCondLst>
                                        </p:cTn>
                                        <p:tgtEl>
                                          <p:spTgt spid="341">
                                            <p:txEl>
                                              <p:pRg st="0" end="0"/>
                                            </p:txEl>
                                          </p:spTgt>
                                        </p:tgtEl>
                                        <p:attrNameLst>
                                          <p:attrName>style.visibility</p:attrName>
                                        </p:attrNameLst>
                                      </p:cBhvr>
                                      <p:to>
                                        <p:strVal val="visible"/>
                                      </p:to>
                                    </p:set>
                                    <p:anim calcmode="lin" valueType="num">
                                      <p:cBhvr additive="base">
                                        <p:cTn id="31" dur="1000"/>
                                        <p:tgtEl>
                                          <p:spTgt spid="341">
                                            <p:txEl>
                                              <p:pRg st="0" end="0"/>
                                            </p:txEl>
                                          </p:spTgt>
                                        </p:tgtEl>
                                        <p:attrNameLst>
                                          <p:attrName>ppt_y</p:attrName>
                                        </p:attrNameLst>
                                      </p:cBhvr>
                                      <p:tavLst>
                                        <p:tav tm="0">
                                          <p:val>
                                            <p:strVal val="#ppt_y+1"/>
                                          </p:val>
                                        </p:tav>
                                        <p:tav tm="100000">
                                          <p:val>
                                            <p:strVal val="#ppt_y"/>
                                          </p:val>
                                        </p:tav>
                                      </p:tavLst>
                                    </p:anim>
                                  </p:childTnLst>
                                </p:cTn>
                              </p:par>
                            </p:childTnLst>
                          </p:cTn>
                        </p:par>
                        <p:par>
                          <p:cTn id="32" fill="hold">
                            <p:stCondLst>
                              <p:cond delay="6500"/>
                            </p:stCondLst>
                            <p:childTnLst>
                              <p:par>
                                <p:cTn id="33" presetID="1" presetClass="entr" presetSubtype="0" fill="hold" nodeType="afterEffect">
                                  <p:stCondLst>
                                    <p:cond delay="0"/>
                                  </p:stCondLst>
                                  <p:childTnLst>
                                    <p:set>
                                      <p:cBhvr>
                                        <p:cTn id="34" dur="1" fill="hold">
                                          <p:stCondLst>
                                            <p:cond delay="0"/>
                                          </p:stCondLst>
                                        </p:cTn>
                                        <p:tgtEl>
                                          <p:spTgt spid="335">
                                            <p:txEl>
                                              <p:pRg st="0" end="0"/>
                                            </p:txEl>
                                          </p:spTgt>
                                        </p:tgtEl>
                                        <p:attrNameLst>
                                          <p:attrName>style.visibility</p:attrName>
                                        </p:attrNameLst>
                                      </p:cBhvr>
                                      <p:to>
                                        <p:strVal val="visible"/>
                                      </p:to>
                                    </p:set>
                                  </p:childTnLst>
                                </p:cTn>
                              </p:par>
                            </p:childTnLst>
                          </p:cTn>
                        </p:par>
                        <p:par>
                          <p:cTn id="35" fill="hold">
                            <p:stCondLst>
                              <p:cond delay="6500"/>
                            </p:stCondLst>
                            <p:childTnLst>
                              <p:par>
                                <p:cTn id="36" presetID="2" presetClass="entr" presetSubtype="4" fill="hold" nodeType="afterEffect">
                                  <p:stCondLst>
                                    <p:cond delay="0"/>
                                  </p:stCondLst>
                                  <p:childTnLst>
                                    <p:set>
                                      <p:cBhvr>
                                        <p:cTn id="37" dur="1" fill="hold">
                                          <p:stCondLst>
                                            <p:cond delay="0"/>
                                          </p:stCondLst>
                                        </p:cTn>
                                        <p:tgtEl>
                                          <p:spTgt spid="340">
                                            <p:txEl>
                                              <p:pRg st="0" end="0"/>
                                            </p:txEl>
                                          </p:spTgt>
                                        </p:tgtEl>
                                        <p:attrNameLst>
                                          <p:attrName>style.visibility</p:attrName>
                                        </p:attrNameLst>
                                      </p:cBhvr>
                                      <p:to>
                                        <p:strVal val="visible"/>
                                      </p:to>
                                    </p:set>
                                    <p:anim calcmode="lin" valueType="num">
                                      <p:cBhvr additive="base">
                                        <p:cTn id="38" dur="1000"/>
                                        <p:tgtEl>
                                          <p:spTgt spid="34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27"/>
          <p:cNvPicPr preferRelativeResize="0"/>
          <p:nvPr/>
        </p:nvPicPr>
        <p:blipFill rotWithShape="1">
          <a:blip r:embed="rId3">
            <a:alphaModFix/>
          </a:blip>
          <a:srcRect t="7827" b="7819"/>
          <a:stretch/>
        </p:blipFill>
        <p:spPr>
          <a:xfrm>
            <a:off x="0" y="0"/>
            <a:ext cx="18288001" cy="10286999"/>
          </a:xfrm>
          <a:prstGeom prst="rect">
            <a:avLst/>
          </a:prstGeom>
          <a:noFill/>
          <a:ln>
            <a:noFill/>
          </a:ln>
        </p:spPr>
      </p:pic>
      <p:sp>
        <p:nvSpPr>
          <p:cNvPr id="349" name="Google Shape;349;p27"/>
          <p:cNvSpPr txBox="1"/>
          <p:nvPr/>
        </p:nvSpPr>
        <p:spPr>
          <a:xfrm>
            <a:off x="1083600" y="3196350"/>
            <a:ext cx="16120800" cy="3894300"/>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1500">
                <a:solidFill>
                  <a:schemeClr val="lt1"/>
                </a:solidFill>
                <a:latin typeface="Teko Medium"/>
                <a:ea typeface="Teko Medium"/>
                <a:cs typeface="Teko Medium"/>
                <a:sym typeface="Teko Medium"/>
              </a:rPr>
              <a:t>IDENTIFICATION &amp; CLASSIFICATION USING ML</a:t>
            </a:r>
            <a:endParaRPr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5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28"/>
          <p:cNvPicPr preferRelativeResize="0"/>
          <p:nvPr/>
        </p:nvPicPr>
        <p:blipFill rotWithShape="1">
          <a:blip r:embed="rId3">
            <a:alphaModFix/>
          </a:blip>
          <a:srcRect t="7827" b="7819"/>
          <a:stretch/>
        </p:blipFill>
        <p:spPr>
          <a:xfrm>
            <a:off x="0" y="0"/>
            <a:ext cx="18288001" cy="10286999"/>
          </a:xfrm>
          <a:prstGeom prst="rect">
            <a:avLst/>
          </a:prstGeom>
          <a:noFill/>
          <a:ln>
            <a:noFill/>
          </a:ln>
        </p:spPr>
      </p:pic>
      <p:sp>
        <p:nvSpPr>
          <p:cNvPr id="355" name="Google Shape;355;p28"/>
          <p:cNvSpPr txBox="1"/>
          <p:nvPr/>
        </p:nvSpPr>
        <p:spPr>
          <a:xfrm>
            <a:off x="1659350" y="512550"/>
            <a:ext cx="15591000" cy="2224455"/>
          </a:xfrm>
          <a:prstGeom prst="rect">
            <a:avLst/>
          </a:prstGeom>
          <a:noFill/>
          <a:ln>
            <a:noFill/>
          </a:ln>
          <a:effectLst>
            <a:outerShdw blurRad="828675" dist="3810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19998"/>
              </a:lnSpc>
              <a:spcBef>
                <a:spcPts val="0"/>
              </a:spcBef>
              <a:spcAft>
                <a:spcPts val="0"/>
              </a:spcAft>
              <a:buNone/>
            </a:pPr>
            <a:r>
              <a:rPr lang="en-US" sz="12046">
                <a:solidFill>
                  <a:schemeClr val="lt1"/>
                </a:solidFill>
                <a:latin typeface="Teko Medium"/>
                <a:ea typeface="Teko Medium"/>
                <a:cs typeface="Teko Medium"/>
                <a:sym typeface="Teko Medium"/>
              </a:rPr>
              <a:t>GRIDDED 						GRADIENT</a:t>
            </a:r>
            <a:endParaRPr/>
          </a:p>
        </p:txBody>
      </p:sp>
      <p:sp>
        <p:nvSpPr>
          <p:cNvPr id="356" name="Google Shape;356;p28"/>
          <p:cNvSpPr txBox="1"/>
          <p:nvPr/>
        </p:nvSpPr>
        <p:spPr>
          <a:xfrm>
            <a:off x="1028700" y="3429000"/>
            <a:ext cx="7348200" cy="6255600"/>
          </a:xfrm>
          <a:prstGeom prst="rect">
            <a:avLst/>
          </a:prstGeom>
          <a:noFill/>
          <a:ln>
            <a:noFill/>
          </a:ln>
        </p:spPr>
        <p:txBody>
          <a:bodyPr spcFirstLastPara="1" wrap="square" lIns="0" tIns="0" rIns="0" bIns="0" anchor="t" anchorCtr="0">
            <a:spAutoFit/>
          </a:bodyPr>
          <a:lstStyle/>
          <a:p>
            <a:pPr marL="457200" marR="0" lvl="0" indent="-431800" algn="l" rtl="0">
              <a:lnSpc>
                <a:spcPct val="130000"/>
              </a:lnSpc>
              <a:spcBef>
                <a:spcPts val="0"/>
              </a:spcBef>
              <a:spcAft>
                <a:spcPts val="0"/>
              </a:spcAft>
              <a:buClr>
                <a:srgbClr val="FFFFFF"/>
              </a:buClr>
              <a:buSzPts val="3200"/>
              <a:buFont typeface="Montserrat"/>
              <a:buChar char="●"/>
            </a:pPr>
            <a:r>
              <a:rPr lang="en-US" sz="3200" dirty="0">
                <a:solidFill>
                  <a:srgbClr val="FFFFFF"/>
                </a:solidFill>
                <a:latin typeface="Montserrat"/>
                <a:ea typeface="Montserrat"/>
                <a:cs typeface="Montserrat"/>
                <a:sym typeface="Montserrat"/>
              </a:rPr>
              <a:t>Purpose: Identifying Anomaly</a:t>
            </a:r>
            <a:endParaRPr sz="3200" dirty="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Char char="●"/>
            </a:pPr>
            <a:r>
              <a:rPr lang="en-US" sz="3200" dirty="0">
                <a:solidFill>
                  <a:srgbClr val="FFFFFF"/>
                </a:solidFill>
                <a:latin typeface="Montserrat"/>
                <a:ea typeface="Montserrat"/>
                <a:cs typeface="Montserrat"/>
                <a:sym typeface="Montserrat"/>
              </a:rPr>
              <a:t>I/P: </a:t>
            </a:r>
            <a:endParaRPr sz="3200" dirty="0">
              <a:solidFill>
                <a:srgbClr val="FFFFFF"/>
              </a:solidFill>
              <a:latin typeface="Montserrat"/>
              <a:ea typeface="Montserrat"/>
              <a:cs typeface="Montserrat"/>
              <a:sym typeface="Montserrat"/>
            </a:endParaRPr>
          </a:p>
          <a:p>
            <a:pPr marL="914400" marR="0" lvl="1" indent="-431800" algn="l" rtl="0">
              <a:lnSpc>
                <a:spcPct val="130000"/>
              </a:lnSpc>
              <a:spcBef>
                <a:spcPts val="0"/>
              </a:spcBef>
              <a:spcAft>
                <a:spcPts val="0"/>
              </a:spcAft>
              <a:buClr>
                <a:srgbClr val="FFFFFF"/>
              </a:buClr>
              <a:buSzPts val="3200"/>
              <a:buFont typeface="Montserrat"/>
              <a:buChar char="○"/>
            </a:pPr>
            <a:r>
              <a:rPr lang="en-US" sz="3200" dirty="0">
                <a:solidFill>
                  <a:srgbClr val="FFFFFF"/>
                </a:solidFill>
                <a:latin typeface="Montserrat"/>
                <a:ea typeface="Montserrat"/>
                <a:cs typeface="Montserrat"/>
                <a:sym typeface="Montserrat"/>
              </a:rPr>
              <a:t>Geospatial Data</a:t>
            </a:r>
            <a:endParaRPr sz="3200" dirty="0">
              <a:solidFill>
                <a:srgbClr val="FFFFFF"/>
              </a:solidFill>
              <a:latin typeface="Montserrat"/>
              <a:ea typeface="Montserrat"/>
              <a:cs typeface="Montserrat"/>
              <a:sym typeface="Montserrat"/>
            </a:endParaRPr>
          </a:p>
          <a:p>
            <a:pPr marL="914400" marR="0" lvl="1" indent="-431800" algn="l" rtl="0">
              <a:lnSpc>
                <a:spcPct val="130000"/>
              </a:lnSpc>
              <a:spcBef>
                <a:spcPts val="0"/>
              </a:spcBef>
              <a:spcAft>
                <a:spcPts val="0"/>
              </a:spcAft>
              <a:buClr>
                <a:srgbClr val="FFFFFF"/>
              </a:buClr>
              <a:buSzPts val="3200"/>
              <a:buFont typeface="Montserrat"/>
              <a:buChar char="○"/>
            </a:pPr>
            <a:r>
              <a:rPr lang="en-US" sz="3200" dirty="0">
                <a:solidFill>
                  <a:srgbClr val="FFFFFF"/>
                </a:solidFill>
                <a:latin typeface="Montserrat"/>
                <a:ea typeface="Montserrat"/>
                <a:cs typeface="Montserrat"/>
                <a:sym typeface="Montserrat"/>
              </a:rPr>
              <a:t>GPS + Magnetometer </a:t>
            </a:r>
            <a:endParaRPr sz="3200" dirty="0">
              <a:solidFill>
                <a:srgbClr val="FFFFFF"/>
              </a:solidFill>
              <a:latin typeface="Montserrat"/>
              <a:ea typeface="Montserrat"/>
              <a:cs typeface="Montserrat"/>
              <a:sym typeface="Montserrat"/>
            </a:endParaRPr>
          </a:p>
          <a:p>
            <a:pPr marL="914400" marR="0" lvl="1" indent="-431800" algn="l" rtl="0">
              <a:lnSpc>
                <a:spcPct val="130000"/>
              </a:lnSpc>
              <a:spcBef>
                <a:spcPts val="0"/>
              </a:spcBef>
              <a:spcAft>
                <a:spcPts val="0"/>
              </a:spcAft>
              <a:buClr>
                <a:srgbClr val="FFFFFF"/>
              </a:buClr>
              <a:buSzPts val="3200"/>
              <a:buFont typeface="Montserrat"/>
              <a:buChar char="○"/>
            </a:pPr>
            <a:r>
              <a:rPr lang="en-US" sz="3200" dirty="0">
                <a:solidFill>
                  <a:srgbClr val="FFFFFF"/>
                </a:solidFill>
                <a:latin typeface="Montserrat"/>
                <a:ea typeface="Montserrat"/>
                <a:cs typeface="Montserrat"/>
                <a:sym typeface="Montserrat"/>
              </a:rPr>
              <a:t>Parameter of  grid size threshold value</a:t>
            </a:r>
            <a:r>
              <a:rPr lang="en-US" sz="3200" b="0" i="0" u="none" strike="noStrike" cap="none" dirty="0">
                <a:solidFill>
                  <a:srgbClr val="FFFFFF"/>
                </a:solidFill>
                <a:latin typeface="Montserrat"/>
                <a:ea typeface="Montserrat"/>
                <a:cs typeface="Montserrat"/>
                <a:sym typeface="Montserrat"/>
              </a:rPr>
              <a:t> </a:t>
            </a:r>
            <a:endParaRPr sz="3200" b="0" i="0" u="none" strike="noStrike" cap="none" dirty="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Char char="●"/>
            </a:pPr>
            <a:r>
              <a:rPr lang="en-US" sz="3200" dirty="0">
                <a:solidFill>
                  <a:srgbClr val="FFFFFF"/>
                </a:solidFill>
                <a:latin typeface="Montserrat"/>
                <a:ea typeface="Montserrat"/>
                <a:cs typeface="Montserrat"/>
                <a:sym typeface="Montserrat"/>
              </a:rPr>
              <a:t>O/P: </a:t>
            </a:r>
            <a:endParaRPr sz="3200" dirty="0">
              <a:solidFill>
                <a:srgbClr val="FFFFFF"/>
              </a:solidFill>
              <a:latin typeface="Montserrat"/>
              <a:ea typeface="Montserrat"/>
              <a:cs typeface="Montserrat"/>
              <a:sym typeface="Montserrat"/>
            </a:endParaRPr>
          </a:p>
          <a:p>
            <a:pPr marL="914400" marR="0" lvl="1" indent="-431800" algn="l" rtl="0">
              <a:lnSpc>
                <a:spcPct val="130000"/>
              </a:lnSpc>
              <a:spcBef>
                <a:spcPts val="0"/>
              </a:spcBef>
              <a:spcAft>
                <a:spcPts val="0"/>
              </a:spcAft>
              <a:buClr>
                <a:srgbClr val="FFFFFF"/>
              </a:buClr>
              <a:buSzPts val="3200"/>
              <a:buFont typeface="Montserrat"/>
              <a:buChar char="○"/>
            </a:pPr>
            <a:r>
              <a:rPr lang="en-US" sz="3200" dirty="0">
                <a:solidFill>
                  <a:srgbClr val="FFFFFF"/>
                </a:solidFill>
                <a:latin typeface="Montserrat"/>
                <a:ea typeface="Montserrat"/>
                <a:cs typeface="Montserrat"/>
                <a:sym typeface="Montserrat"/>
              </a:rPr>
              <a:t>Anomaly map</a:t>
            </a:r>
            <a:endParaRPr sz="3200" dirty="0">
              <a:solidFill>
                <a:srgbClr val="FFFFFF"/>
              </a:solidFill>
              <a:latin typeface="Montserrat"/>
              <a:ea typeface="Montserrat"/>
              <a:cs typeface="Montserrat"/>
              <a:sym typeface="Montserrat"/>
            </a:endParaRPr>
          </a:p>
          <a:p>
            <a:pPr marL="914400" marR="0" lvl="1" indent="-431800" algn="l" rtl="0">
              <a:lnSpc>
                <a:spcPct val="130000"/>
              </a:lnSpc>
              <a:spcBef>
                <a:spcPts val="0"/>
              </a:spcBef>
              <a:spcAft>
                <a:spcPts val="0"/>
              </a:spcAft>
              <a:buClr>
                <a:srgbClr val="FFFFFF"/>
              </a:buClr>
              <a:buSzPts val="3200"/>
              <a:buFont typeface="Montserrat"/>
              <a:buChar char="○"/>
            </a:pPr>
            <a:r>
              <a:rPr lang="en-US" sz="3200" dirty="0">
                <a:solidFill>
                  <a:srgbClr val="FFFFFF"/>
                </a:solidFill>
                <a:latin typeface="Montserrat"/>
                <a:ea typeface="Montserrat"/>
                <a:cs typeface="Montserrat"/>
                <a:sym typeface="Montserrat"/>
              </a:rPr>
              <a:t>Characteristic: Size, Intensity &amp; Orientation.</a:t>
            </a:r>
            <a:endParaRPr sz="3200" dirty="0">
              <a:solidFill>
                <a:srgbClr val="FFFFFF"/>
              </a:solidFill>
              <a:latin typeface="Montserrat"/>
              <a:ea typeface="Montserrat"/>
              <a:cs typeface="Montserrat"/>
              <a:sym typeface="Montserrat"/>
            </a:endParaRPr>
          </a:p>
        </p:txBody>
      </p:sp>
      <p:cxnSp>
        <p:nvCxnSpPr>
          <p:cNvPr id="357" name="Google Shape;357;p28"/>
          <p:cNvCxnSpPr/>
          <p:nvPr/>
        </p:nvCxnSpPr>
        <p:spPr>
          <a:xfrm rot="10800000" flipH="1">
            <a:off x="1507275" y="3041087"/>
            <a:ext cx="14299200" cy="40200"/>
          </a:xfrm>
          <a:prstGeom prst="straightConnector1">
            <a:avLst/>
          </a:prstGeom>
          <a:noFill/>
          <a:ln w="57150" cap="flat" cmpd="sng">
            <a:solidFill>
              <a:srgbClr val="41B8D5"/>
            </a:solidFill>
            <a:prstDash val="solid"/>
            <a:round/>
            <a:headEnd type="none" w="sm" len="sm"/>
            <a:tailEnd type="none" w="sm" len="sm"/>
          </a:ln>
        </p:spPr>
      </p:cxnSp>
      <p:sp>
        <p:nvSpPr>
          <p:cNvPr id="358" name="Google Shape;358;p28"/>
          <p:cNvSpPr txBox="1"/>
          <p:nvPr/>
        </p:nvSpPr>
        <p:spPr>
          <a:xfrm>
            <a:off x="10004250" y="3429000"/>
            <a:ext cx="7348200" cy="5615100"/>
          </a:xfrm>
          <a:prstGeom prst="rect">
            <a:avLst/>
          </a:prstGeom>
          <a:noFill/>
          <a:ln>
            <a:noFill/>
          </a:ln>
        </p:spPr>
        <p:txBody>
          <a:bodyPr spcFirstLastPara="1" wrap="square" lIns="0" tIns="0" rIns="0" bIns="0" anchor="t" anchorCtr="0">
            <a:spAutoFit/>
          </a:bodyPr>
          <a:lstStyle/>
          <a:p>
            <a:pPr marL="457200" marR="0" lvl="0" indent="-431800" algn="l" rtl="0">
              <a:lnSpc>
                <a:spcPct val="13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Purpose: Classification</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I/P: </a:t>
            </a:r>
            <a:endParaRPr sz="3200">
              <a:solidFill>
                <a:srgbClr val="FFFFFF"/>
              </a:solidFill>
              <a:latin typeface="Montserrat"/>
              <a:ea typeface="Montserrat"/>
              <a:cs typeface="Montserrat"/>
              <a:sym typeface="Montserrat"/>
            </a:endParaRPr>
          </a:p>
          <a:p>
            <a:pPr marL="914400" marR="0" lvl="1" indent="-431800" algn="l" rtl="0">
              <a:lnSpc>
                <a:spcPct val="13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Geospatial Data</a:t>
            </a:r>
            <a:endParaRPr sz="3200">
              <a:solidFill>
                <a:srgbClr val="FFFFFF"/>
              </a:solidFill>
              <a:latin typeface="Montserrat"/>
              <a:ea typeface="Montserrat"/>
              <a:cs typeface="Montserrat"/>
              <a:sym typeface="Montserrat"/>
            </a:endParaRPr>
          </a:p>
          <a:p>
            <a:pPr marL="914400" marR="0" lvl="1" indent="-431800" algn="l" rtl="0">
              <a:lnSpc>
                <a:spcPct val="13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GPS + Magnetometer </a:t>
            </a:r>
            <a:endParaRPr sz="3200">
              <a:solidFill>
                <a:srgbClr val="FFFFFF"/>
              </a:solidFill>
              <a:latin typeface="Montserrat"/>
              <a:ea typeface="Montserrat"/>
              <a:cs typeface="Montserrat"/>
              <a:sym typeface="Montserrat"/>
            </a:endParaRPr>
          </a:p>
          <a:p>
            <a:pPr marL="914400" marR="0" lvl="1" indent="-431800" algn="l" rtl="0">
              <a:lnSpc>
                <a:spcPct val="13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Parameter Gradient Calculating &amp; threshold</a:t>
            </a:r>
            <a:endParaRPr sz="3200" b="0" i="0" u="none" strike="noStrike" cap="none">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O/P: </a:t>
            </a:r>
            <a:endParaRPr sz="3200">
              <a:solidFill>
                <a:srgbClr val="FFFFFF"/>
              </a:solidFill>
              <a:latin typeface="Montserrat"/>
              <a:ea typeface="Montserrat"/>
              <a:cs typeface="Montserrat"/>
              <a:sym typeface="Montserrat"/>
            </a:endParaRPr>
          </a:p>
          <a:p>
            <a:pPr marL="914400" marR="0" lvl="1" indent="-431800" algn="l" rtl="0">
              <a:lnSpc>
                <a:spcPct val="13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Anomalies: Size &amp; Intention</a:t>
            </a:r>
            <a:endParaRPr sz="3200">
              <a:solidFill>
                <a:srgbClr val="FFFFFF"/>
              </a:solidFill>
              <a:latin typeface="Montserrat"/>
              <a:ea typeface="Montserrat"/>
              <a:cs typeface="Montserrat"/>
              <a:sym typeface="Montserrat"/>
            </a:endParaRPr>
          </a:p>
          <a:p>
            <a:pPr marL="914400" marR="0" lvl="1" indent="-431800" algn="l" rtl="0">
              <a:lnSpc>
                <a:spcPct val="13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Classification: Type &amp; Score</a:t>
            </a:r>
            <a:endParaRPr sz="3200">
              <a:solidFill>
                <a:srgbClr val="FFFFFF"/>
              </a:solidFill>
              <a:latin typeface="Montserrat"/>
              <a:ea typeface="Montserrat"/>
              <a:cs typeface="Montserrat"/>
              <a:sym typeface="Montserrat"/>
            </a:endParaRPr>
          </a:p>
        </p:txBody>
      </p:sp>
      <p:cxnSp>
        <p:nvCxnSpPr>
          <p:cNvPr id="359" name="Google Shape;359;p28"/>
          <p:cNvCxnSpPr/>
          <p:nvPr/>
        </p:nvCxnSpPr>
        <p:spPr>
          <a:xfrm flipH="1">
            <a:off x="8824575" y="813162"/>
            <a:ext cx="57300" cy="866070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 calcmode="lin" valueType="num">
                                      <p:cBhvr additive="base">
                                        <p:cTn id="10" dur="1000"/>
                                        <p:tgtEl>
                                          <p:spTgt spid="356"/>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358"/>
                                        </p:tgtEl>
                                        <p:attrNameLst>
                                          <p:attrName>style.visibility</p:attrName>
                                        </p:attrNameLst>
                                      </p:cBhvr>
                                      <p:to>
                                        <p:strVal val="visible"/>
                                      </p:to>
                                    </p:set>
                                    <p:anim calcmode="lin" valueType="num">
                                      <p:cBhvr additive="base">
                                        <p:cTn id="13" dur="1000"/>
                                        <p:tgtEl>
                                          <p:spTgt spid="3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29"/>
          <p:cNvPicPr preferRelativeResize="0"/>
          <p:nvPr/>
        </p:nvPicPr>
        <p:blipFill rotWithShape="1">
          <a:blip r:embed="rId3">
            <a:alphaModFix/>
          </a:blip>
          <a:srcRect t="7827" b="7819"/>
          <a:stretch/>
        </p:blipFill>
        <p:spPr>
          <a:xfrm>
            <a:off x="0" y="0"/>
            <a:ext cx="18288001" cy="10286999"/>
          </a:xfrm>
          <a:prstGeom prst="rect">
            <a:avLst/>
          </a:prstGeom>
          <a:noFill/>
          <a:ln>
            <a:noFill/>
          </a:ln>
        </p:spPr>
      </p:pic>
      <p:pic>
        <p:nvPicPr>
          <p:cNvPr id="365" name="Google Shape;365;p29"/>
          <p:cNvPicPr preferRelativeResize="0"/>
          <p:nvPr/>
        </p:nvPicPr>
        <p:blipFill rotWithShape="1">
          <a:blip r:embed="rId4">
            <a:alphaModFix amt="50000"/>
          </a:blip>
          <a:srcRect r="50000" b="37296"/>
          <a:stretch/>
        </p:blipFill>
        <p:spPr>
          <a:xfrm>
            <a:off x="-5919839" y="-4301776"/>
            <a:ext cx="11118897" cy="9295650"/>
          </a:xfrm>
          <a:prstGeom prst="rect">
            <a:avLst/>
          </a:prstGeom>
          <a:noFill/>
          <a:ln>
            <a:noFill/>
          </a:ln>
        </p:spPr>
      </p:pic>
      <p:sp>
        <p:nvSpPr>
          <p:cNvPr id="366" name="Google Shape;366;p29"/>
          <p:cNvSpPr txBox="1"/>
          <p:nvPr/>
        </p:nvSpPr>
        <p:spPr>
          <a:xfrm>
            <a:off x="1028700" y="2947600"/>
            <a:ext cx="7662600" cy="5615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a:solidFill>
                  <a:srgbClr val="FFFFFF"/>
                </a:solidFill>
                <a:latin typeface="Montserrat"/>
                <a:ea typeface="Montserrat"/>
                <a:cs typeface="Montserrat"/>
                <a:sym typeface="Montserrat"/>
              </a:rPr>
              <a:t>UGCS (Unmanned Ground Control Software) is a comprehensive and versatile software platform designed for the control and management of unmanned aerial vehicles (UAVs) or drones. It offers a wide range of features and capabilities that make it a valuable tool for drone operators and researchers. </a:t>
            </a:r>
            <a:endParaRPr/>
          </a:p>
        </p:txBody>
      </p:sp>
      <p:sp>
        <p:nvSpPr>
          <p:cNvPr id="367" name="Google Shape;367;p29"/>
          <p:cNvSpPr txBox="1"/>
          <p:nvPr/>
        </p:nvSpPr>
        <p:spPr>
          <a:xfrm>
            <a:off x="1028700" y="806400"/>
            <a:ext cx="16120800" cy="1770000"/>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1500">
                <a:solidFill>
                  <a:schemeClr val="lt1"/>
                </a:solidFill>
                <a:latin typeface="Teko Medium"/>
                <a:ea typeface="Teko Medium"/>
                <a:cs typeface="Teko Medium"/>
                <a:sym typeface="Teko Medium"/>
              </a:rPr>
              <a:t>PATH PLANNING : UGCS SOFTWARE</a:t>
            </a:r>
            <a:endParaRPr sz="900"/>
          </a:p>
        </p:txBody>
      </p:sp>
      <p:sp>
        <p:nvSpPr>
          <p:cNvPr id="368" name="Google Shape;368;p29"/>
          <p:cNvSpPr txBox="1"/>
          <p:nvPr/>
        </p:nvSpPr>
        <p:spPr>
          <a:xfrm>
            <a:off x="9841825" y="2947600"/>
            <a:ext cx="7662600" cy="43344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a:solidFill>
                  <a:srgbClr val="FFFFFF"/>
                </a:solidFill>
                <a:latin typeface="Montserrat"/>
                <a:ea typeface="Montserrat"/>
                <a:cs typeface="Montserrat"/>
                <a:sym typeface="Montserrat"/>
              </a:rPr>
              <a:t>Features:</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Flight Planning</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Real Time Monitoring</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Mission Automation</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Safety Features</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User Friendly Interface</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Commercial</a:t>
            </a:r>
            <a:endParaRPr sz="3200">
              <a:solidFill>
                <a:srgbClr val="FFFFFF"/>
              </a:solidFill>
              <a:latin typeface="Montserrat"/>
              <a:ea typeface="Montserrat"/>
              <a:cs typeface="Montserrat"/>
              <a:sym typeface="Montserrat"/>
            </a:endParaRP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7"/>
                                        </p:tgtEl>
                                        <p:attrNameLst>
                                          <p:attrName>style.visibility</p:attrName>
                                        </p:attrNameLst>
                                      </p:cBhvr>
                                      <p:to>
                                        <p:strVal val="visible"/>
                                      </p:to>
                                    </p:set>
                                    <p:animEffect transition="in" filter="fade">
                                      <p:cBhvr>
                                        <p:cTn id="7" dur="500"/>
                                        <p:tgtEl>
                                          <p:spTgt spid="36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66">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8">
                                            <p:txEl>
                                              <p:pRg st="0" end="0"/>
                                            </p:txEl>
                                          </p:spTgt>
                                        </p:tgtEl>
                                        <p:attrNameLst>
                                          <p:attrName>style.visibility</p:attrName>
                                        </p:attrNameLst>
                                      </p:cBhvr>
                                      <p:to>
                                        <p:strVal val="visible"/>
                                      </p:to>
                                    </p:set>
                                    <p:animEffect transition="in" filter="fade">
                                      <p:cBhvr>
                                        <p:cTn id="14" dur="1000"/>
                                        <p:tgtEl>
                                          <p:spTgt spid="368">
                                            <p:txEl>
                                              <p:pRg st="0" end="0"/>
                                            </p:txEl>
                                          </p:spTgt>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368">
                                            <p:txEl>
                                              <p:pRg st="1" end="1"/>
                                            </p:txEl>
                                          </p:spTgt>
                                        </p:tgtEl>
                                        <p:attrNameLst>
                                          <p:attrName>style.visibility</p:attrName>
                                        </p:attrNameLst>
                                      </p:cBhvr>
                                      <p:to>
                                        <p:strVal val="visible"/>
                                      </p:to>
                                    </p:set>
                                    <p:animEffect transition="in" filter="fade">
                                      <p:cBhvr>
                                        <p:cTn id="18" dur="1000"/>
                                        <p:tgtEl>
                                          <p:spTgt spid="368">
                                            <p:txEl>
                                              <p:pRg st="1" end="1"/>
                                            </p:txEl>
                                          </p:spTgt>
                                        </p:tgtEl>
                                      </p:cBhvr>
                                    </p:animEffec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368">
                                            <p:txEl>
                                              <p:pRg st="2" end="2"/>
                                            </p:txEl>
                                          </p:spTgt>
                                        </p:tgtEl>
                                        <p:attrNameLst>
                                          <p:attrName>style.visibility</p:attrName>
                                        </p:attrNameLst>
                                      </p:cBhvr>
                                      <p:to>
                                        <p:strVal val="visible"/>
                                      </p:to>
                                    </p:set>
                                    <p:animEffect transition="in" filter="fade">
                                      <p:cBhvr>
                                        <p:cTn id="22" dur="1000"/>
                                        <p:tgtEl>
                                          <p:spTgt spid="368">
                                            <p:txEl>
                                              <p:pRg st="2" end="2"/>
                                            </p:txEl>
                                          </p:spTgt>
                                        </p:tgtEl>
                                      </p:cBhvr>
                                    </p:animEffect>
                                  </p:childTnLst>
                                </p:cTn>
                              </p:par>
                            </p:childTnLst>
                          </p:cTn>
                        </p:par>
                        <p:par>
                          <p:cTn id="23" fill="hold">
                            <p:stCondLst>
                              <p:cond delay="3500"/>
                            </p:stCondLst>
                            <p:childTnLst>
                              <p:par>
                                <p:cTn id="24" presetID="10" presetClass="entr" presetSubtype="0" fill="hold" nodeType="afterEffect">
                                  <p:stCondLst>
                                    <p:cond delay="0"/>
                                  </p:stCondLst>
                                  <p:childTnLst>
                                    <p:set>
                                      <p:cBhvr>
                                        <p:cTn id="25" dur="1" fill="hold">
                                          <p:stCondLst>
                                            <p:cond delay="0"/>
                                          </p:stCondLst>
                                        </p:cTn>
                                        <p:tgtEl>
                                          <p:spTgt spid="368">
                                            <p:txEl>
                                              <p:pRg st="3" end="3"/>
                                            </p:txEl>
                                          </p:spTgt>
                                        </p:tgtEl>
                                        <p:attrNameLst>
                                          <p:attrName>style.visibility</p:attrName>
                                        </p:attrNameLst>
                                      </p:cBhvr>
                                      <p:to>
                                        <p:strVal val="visible"/>
                                      </p:to>
                                    </p:set>
                                    <p:animEffect transition="in" filter="fade">
                                      <p:cBhvr>
                                        <p:cTn id="26" dur="1000"/>
                                        <p:tgtEl>
                                          <p:spTgt spid="368">
                                            <p:txEl>
                                              <p:pRg st="3" end="3"/>
                                            </p:txEl>
                                          </p:spTgt>
                                        </p:tgtEl>
                                      </p:cBhvr>
                                    </p:animEffect>
                                  </p:childTnLst>
                                </p:cTn>
                              </p:par>
                            </p:childTnLst>
                          </p:cTn>
                        </p:par>
                        <p:par>
                          <p:cTn id="27" fill="hold">
                            <p:stCondLst>
                              <p:cond delay="4500"/>
                            </p:stCondLst>
                            <p:childTnLst>
                              <p:par>
                                <p:cTn id="28" presetID="10" presetClass="entr" presetSubtype="0" fill="hold" nodeType="afterEffect">
                                  <p:stCondLst>
                                    <p:cond delay="0"/>
                                  </p:stCondLst>
                                  <p:childTnLst>
                                    <p:set>
                                      <p:cBhvr>
                                        <p:cTn id="29" dur="1" fill="hold">
                                          <p:stCondLst>
                                            <p:cond delay="0"/>
                                          </p:stCondLst>
                                        </p:cTn>
                                        <p:tgtEl>
                                          <p:spTgt spid="368">
                                            <p:txEl>
                                              <p:pRg st="4" end="4"/>
                                            </p:txEl>
                                          </p:spTgt>
                                        </p:tgtEl>
                                        <p:attrNameLst>
                                          <p:attrName>style.visibility</p:attrName>
                                        </p:attrNameLst>
                                      </p:cBhvr>
                                      <p:to>
                                        <p:strVal val="visible"/>
                                      </p:to>
                                    </p:set>
                                    <p:animEffect transition="in" filter="fade">
                                      <p:cBhvr>
                                        <p:cTn id="30" dur="1000"/>
                                        <p:tgtEl>
                                          <p:spTgt spid="368">
                                            <p:txEl>
                                              <p:pRg st="4" end="4"/>
                                            </p:txEl>
                                          </p:spTgt>
                                        </p:tgtEl>
                                      </p:cBhvr>
                                    </p:animEffect>
                                  </p:childTnLst>
                                </p:cTn>
                              </p:par>
                            </p:childTnLst>
                          </p:cTn>
                        </p:par>
                        <p:par>
                          <p:cTn id="31" fill="hold">
                            <p:stCondLst>
                              <p:cond delay="5500"/>
                            </p:stCondLst>
                            <p:childTnLst>
                              <p:par>
                                <p:cTn id="32" presetID="10" presetClass="entr" presetSubtype="0" fill="hold" nodeType="afterEffect">
                                  <p:stCondLst>
                                    <p:cond delay="0"/>
                                  </p:stCondLst>
                                  <p:childTnLst>
                                    <p:set>
                                      <p:cBhvr>
                                        <p:cTn id="33" dur="1" fill="hold">
                                          <p:stCondLst>
                                            <p:cond delay="0"/>
                                          </p:stCondLst>
                                        </p:cTn>
                                        <p:tgtEl>
                                          <p:spTgt spid="368">
                                            <p:txEl>
                                              <p:pRg st="5" end="5"/>
                                            </p:txEl>
                                          </p:spTgt>
                                        </p:tgtEl>
                                        <p:attrNameLst>
                                          <p:attrName>style.visibility</p:attrName>
                                        </p:attrNameLst>
                                      </p:cBhvr>
                                      <p:to>
                                        <p:strVal val="visible"/>
                                      </p:to>
                                    </p:set>
                                    <p:animEffect transition="in" filter="fade">
                                      <p:cBhvr>
                                        <p:cTn id="34" dur="1000"/>
                                        <p:tgtEl>
                                          <p:spTgt spid="368">
                                            <p:txEl>
                                              <p:pRg st="5" end="5"/>
                                            </p:txEl>
                                          </p:spTgt>
                                        </p:tgtEl>
                                      </p:cBhvr>
                                    </p:animEffect>
                                  </p:childTnLst>
                                </p:cTn>
                              </p:par>
                            </p:childTnLst>
                          </p:cTn>
                        </p:par>
                        <p:par>
                          <p:cTn id="35" fill="hold">
                            <p:stCondLst>
                              <p:cond delay="6500"/>
                            </p:stCondLst>
                            <p:childTnLst>
                              <p:par>
                                <p:cTn id="36" presetID="10" presetClass="entr" presetSubtype="0" fill="hold" nodeType="afterEffect">
                                  <p:stCondLst>
                                    <p:cond delay="0"/>
                                  </p:stCondLst>
                                  <p:childTnLst>
                                    <p:set>
                                      <p:cBhvr>
                                        <p:cTn id="37" dur="1" fill="hold">
                                          <p:stCondLst>
                                            <p:cond delay="0"/>
                                          </p:stCondLst>
                                        </p:cTn>
                                        <p:tgtEl>
                                          <p:spTgt spid="368">
                                            <p:txEl>
                                              <p:pRg st="6" end="6"/>
                                            </p:txEl>
                                          </p:spTgt>
                                        </p:tgtEl>
                                        <p:attrNameLst>
                                          <p:attrName>style.visibility</p:attrName>
                                        </p:attrNameLst>
                                      </p:cBhvr>
                                      <p:to>
                                        <p:strVal val="visible"/>
                                      </p:to>
                                    </p:set>
                                    <p:animEffect transition="in" filter="fade">
                                      <p:cBhvr>
                                        <p:cTn id="38" dur="1000"/>
                                        <p:tgtEl>
                                          <p:spTgt spid="36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30"/>
          <p:cNvPicPr preferRelativeResize="0"/>
          <p:nvPr/>
        </p:nvPicPr>
        <p:blipFill rotWithShape="1">
          <a:blip r:embed="rId3">
            <a:alphaModFix/>
          </a:blip>
          <a:srcRect t="7827" b="7819"/>
          <a:stretch/>
        </p:blipFill>
        <p:spPr>
          <a:xfrm>
            <a:off x="0" y="0"/>
            <a:ext cx="18288001" cy="10286999"/>
          </a:xfrm>
          <a:prstGeom prst="rect">
            <a:avLst/>
          </a:prstGeom>
          <a:noFill/>
          <a:ln>
            <a:noFill/>
          </a:ln>
        </p:spPr>
      </p:pic>
      <p:pic>
        <p:nvPicPr>
          <p:cNvPr id="374" name="Google Shape;374;p30"/>
          <p:cNvPicPr preferRelativeResize="0"/>
          <p:nvPr/>
        </p:nvPicPr>
        <p:blipFill rotWithShape="1">
          <a:blip r:embed="rId4">
            <a:alphaModFix amt="50000"/>
          </a:blip>
          <a:srcRect r="50000" b="37296"/>
          <a:stretch/>
        </p:blipFill>
        <p:spPr>
          <a:xfrm>
            <a:off x="-5919839" y="-4301776"/>
            <a:ext cx="11118897" cy="9295650"/>
          </a:xfrm>
          <a:prstGeom prst="rect">
            <a:avLst/>
          </a:prstGeom>
          <a:noFill/>
          <a:ln>
            <a:noFill/>
          </a:ln>
        </p:spPr>
      </p:pic>
      <p:sp>
        <p:nvSpPr>
          <p:cNvPr id="375" name="Google Shape;375;p30"/>
          <p:cNvSpPr txBox="1"/>
          <p:nvPr/>
        </p:nvSpPr>
        <p:spPr>
          <a:xfrm>
            <a:off x="1028700" y="196800"/>
            <a:ext cx="16120800" cy="1770000"/>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1500">
                <a:solidFill>
                  <a:schemeClr val="lt1"/>
                </a:solidFill>
                <a:latin typeface="Teko Medium"/>
                <a:ea typeface="Teko Medium"/>
                <a:cs typeface="Teko Medium"/>
                <a:sym typeface="Teko Medium"/>
              </a:rPr>
              <a:t>PATH PLANNING : UGCS SOFTWARE</a:t>
            </a:r>
            <a:endParaRPr sz="900"/>
          </a:p>
        </p:txBody>
      </p:sp>
      <p:pic>
        <p:nvPicPr>
          <p:cNvPr id="376" name="Google Shape;376;p30"/>
          <p:cNvPicPr preferRelativeResize="0"/>
          <p:nvPr/>
        </p:nvPicPr>
        <p:blipFill rotWithShape="1">
          <a:blip r:embed="rId5">
            <a:alphaModFix/>
          </a:blip>
          <a:srcRect t="7283" r="5294" b="5797"/>
          <a:stretch/>
        </p:blipFill>
        <p:spPr>
          <a:xfrm>
            <a:off x="1011150" y="1966800"/>
            <a:ext cx="16120800" cy="759222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75">
                                            <p:txEl>
                                              <p:pRg st="0" end="0"/>
                                            </p:txEl>
                                          </p:spTgt>
                                        </p:tgtEl>
                                        <p:attrNameLst>
                                          <p:attrName>style.visibility</p:attrName>
                                        </p:attrNameLst>
                                      </p:cBhvr>
                                      <p:to>
                                        <p:strVal val="visible"/>
                                      </p:to>
                                    </p:set>
                                    <p:anim calcmode="lin" valueType="num">
                                      <p:cBhvr additive="base">
                                        <p:cTn id="7" dur="1000"/>
                                        <p:tgtEl>
                                          <p:spTgt spid="375">
                                            <p:txEl>
                                              <p:pRg st="0" end="0"/>
                                            </p:txEl>
                                          </p:spTgt>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376"/>
                                        </p:tgtEl>
                                        <p:attrNameLst>
                                          <p:attrName>style.visibility</p:attrName>
                                        </p:attrNameLst>
                                      </p:cBhvr>
                                      <p:to>
                                        <p:strVal val="visible"/>
                                      </p:to>
                                    </p:set>
                                    <p:anim calcmode="lin" valueType="num">
                                      <p:cBhvr additive="base">
                                        <p:cTn id="10" dur="1000"/>
                                        <p:tgtEl>
                                          <p:spTgt spid="376"/>
                                        </p:tgtEl>
                                        <p:attrNameLst>
                                          <p:attrName>ppt_w</p:attrName>
                                        </p:attrNameLst>
                                      </p:cBhvr>
                                      <p:tavLst>
                                        <p:tav tm="0">
                                          <p:val>
                                            <p:strVal val="0"/>
                                          </p:val>
                                        </p:tav>
                                        <p:tav tm="100000">
                                          <p:val>
                                            <p:strVal val="#ppt_w"/>
                                          </p:val>
                                        </p:tav>
                                      </p:tavLst>
                                    </p:anim>
                                    <p:anim calcmode="lin" valueType="num">
                                      <p:cBhvr additive="base">
                                        <p:cTn id="11" dur="1000"/>
                                        <p:tgtEl>
                                          <p:spTgt spid="37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31"/>
          <p:cNvPicPr preferRelativeResize="0"/>
          <p:nvPr/>
        </p:nvPicPr>
        <p:blipFill rotWithShape="1">
          <a:blip r:embed="rId3">
            <a:alphaModFix/>
          </a:blip>
          <a:srcRect t="7827" b="7819"/>
          <a:stretch/>
        </p:blipFill>
        <p:spPr>
          <a:xfrm>
            <a:off x="0" y="0"/>
            <a:ext cx="18288001" cy="10286999"/>
          </a:xfrm>
          <a:prstGeom prst="rect">
            <a:avLst/>
          </a:prstGeom>
          <a:noFill/>
          <a:ln>
            <a:noFill/>
          </a:ln>
        </p:spPr>
      </p:pic>
      <p:pic>
        <p:nvPicPr>
          <p:cNvPr id="382" name="Google Shape;382;p31"/>
          <p:cNvPicPr preferRelativeResize="0"/>
          <p:nvPr/>
        </p:nvPicPr>
        <p:blipFill rotWithShape="1">
          <a:blip r:embed="rId4">
            <a:alphaModFix amt="50000"/>
          </a:blip>
          <a:srcRect r="50000" b="37296"/>
          <a:stretch/>
        </p:blipFill>
        <p:spPr>
          <a:xfrm rot="10799998">
            <a:off x="11225137" y="4866026"/>
            <a:ext cx="11118897" cy="9295650"/>
          </a:xfrm>
          <a:prstGeom prst="rect">
            <a:avLst/>
          </a:prstGeom>
          <a:noFill/>
          <a:ln>
            <a:noFill/>
          </a:ln>
        </p:spPr>
      </p:pic>
      <p:sp>
        <p:nvSpPr>
          <p:cNvPr id="383" name="Google Shape;383;p31"/>
          <p:cNvSpPr txBox="1"/>
          <p:nvPr/>
        </p:nvSpPr>
        <p:spPr>
          <a:xfrm>
            <a:off x="1028700" y="2947600"/>
            <a:ext cx="7662600" cy="6255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a:solidFill>
                  <a:srgbClr val="FFFFFF"/>
                </a:solidFill>
                <a:latin typeface="Montserrat"/>
                <a:ea typeface="Montserrat"/>
                <a:cs typeface="Montserrat"/>
                <a:sym typeface="Montserrat"/>
              </a:rPr>
              <a:t>QGIS is known for its versatility, ease of use, and extensive features, making it a popular choice in various fields that involve spatial data and mapping. QGIS is a widely-used open-source Geographic Information System (GIS) software. It is designed to help users create, edit, visualize, analyze, and manage geographical data and maps</a:t>
            </a:r>
            <a:endParaRPr/>
          </a:p>
        </p:txBody>
      </p:sp>
      <p:sp>
        <p:nvSpPr>
          <p:cNvPr id="384" name="Google Shape;384;p31"/>
          <p:cNvSpPr txBox="1"/>
          <p:nvPr/>
        </p:nvSpPr>
        <p:spPr>
          <a:xfrm>
            <a:off x="1028700" y="806400"/>
            <a:ext cx="16120800" cy="1508400"/>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800">
                <a:solidFill>
                  <a:schemeClr val="lt1"/>
                </a:solidFill>
                <a:latin typeface="Teko Medium"/>
                <a:ea typeface="Teko Medium"/>
                <a:cs typeface="Teko Medium"/>
                <a:sym typeface="Teko Medium"/>
              </a:rPr>
              <a:t>GEO-MAPPING : QGIS SOFTWARE</a:t>
            </a:r>
            <a:endParaRPr sz="2600"/>
          </a:p>
        </p:txBody>
      </p:sp>
      <p:sp>
        <p:nvSpPr>
          <p:cNvPr id="385" name="Google Shape;385;p31"/>
          <p:cNvSpPr txBox="1"/>
          <p:nvPr/>
        </p:nvSpPr>
        <p:spPr>
          <a:xfrm>
            <a:off x="9841825" y="2947600"/>
            <a:ext cx="7662600" cy="43344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a:solidFill>
                  <a:srgbClr val="FFFFFF"/>
                </a:solidFill>
                <a:latin typeface="Montserrat"/>
                <a:ea typeface="Montserrat"/>
                <a:cs typeface="Montserrat"/>
                <a:sym typeface="Montserrat"/>
              </a:rPr>
              <a:t>Features:</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Analysis tools</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3D Map Creation</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Open Source</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Cross-Platform</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User Friendly Interface</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Char char="●"/>
            </a:pPr>
            <a:r>
              <a:rPr lang="en-US" sz="3200">
                <a:solidFill>
                  <a:srgbClr val="FFFFFF"/>
                </a:solidFill>
                <a:latin typeface="Montserrat"/>
                <a:ea typeface="Montserrat"/>
                <a:cs typeface="Montserrat"/>
                <a:sym typeface="Montserrat"/>
              </a:rPr>
              <a:t>Data import &amp; edieting</a:t>
            </a:r>
            <a:endParaRPr sz="3200">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4"/>
                                        </p:tgtEl>
                                        <p:attrNameLst>
                                          <p:attrName>style.visibility</p:attrName>
                                        </p:attrNameLst>
                                      </p:cBhvr>
                                      <p:to>
                                        <p:strVal val="visible"/>
                                      </p:to>
                                    </p:set>
                                    <p:animEffect transition="in" filter="fade">
                                      <p:cBhvr>
                                        <p:cTn id="7" dur="500"/>
                                        <p:tgtEl>
                                          <p:spTgt spid="384"/>
                                        </p:tgtEl>
                                      </p:cBhvr>
                                    </p:animEffect>
                                  </p:childTnLst>
                                </p:cTn>
                              </p:par>
                              <p:par>
                                <p:cTn id="8" presetID="2" presetClass="entr" presetSubtype="2" fill="hold" nodeType="withEffect">
                                  <p:stCondLst>
                                    <p:cond delay="0"/>
                                  </p:stCondLst>
                                  <p:childTnLst>
                                    <p:set>
                                      <p:cBhvr>
                                        <p:cTn id="9" dur="1" fill="hold">
                                          <p:stCondLst>
                                            <p:cond delay="0"/>
                                          </p:stCondLst>
                                        </p:cTn>
                                        <p:tgtEl>
                                          <p:spTgt spid="383"/>
                                        </p:tgtEl>
                                        <p:attrNameLst>
                                          <p:attrName>style.visibility</p:attrName>
                                        </p:attrNameLst>
                                      </p:cBhvr>
                                      <p:to>
                                        <p:strVal val="visible"/>
                                      </p:to>
                                    </p:set>
                                    <p:anim calcmode="lin" valueType="num">
                                      <p:cBhvr additive="base">
                                        <p:cTn id="10" dur="1000"/>
                                        <p:tgtEl>
                                          <p:spTgt spid="383"/>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385">
                                            <p:txEl>
                                              <p:pRg st="0" end="0"/>
                                            </p:txEl>
                                          </p:spTgt>
                                        </p:tgtEl>
                                        <p:attrNameLst>
                                          <p:attrName>style.visibility</p:attrName>
                                        </p:attrNameLst>
                                      </p:cBhvr>
                                      <p:to>
                                        <p:strVal val="visible"/>
                                      </p:to>
                                    </p:set>
                                    <p:anim calcmode="lin" valueType="num">
                                      <p:cBhvr additive="base">
                                        <p:cTn id="14" dur="1000"/>
                                        <p:tgtEl>
                                          <p:spTgt spid="385">
                                            <p:txEl>
                                              <p:pRg st="0" end="0"/>
                                            </p:txEl>
                                          </p:spTgt>
                                        </p:tgtEl>
                                        <p:attrNameLst>
                                          <p:attrName>ppt_x</p:attrName>
                                        </p:attrNameLst>
                                      </p:cBhvr>
                                      <p:tavLst>
                                        <p:tav tm="0">
                                          <p:val>
                                            <p:strVal val="#ppt_x-1"/>
                                          </p:val>
                                        </p:tav>
                                        <p:tav tm="100000">
                                          <p:val>
                                            <p:strVal val="#ppt_x"/>
                                          </p:val>
                                        </p:tav>
                                      </p:tavLst>
                                    </p:anim>
                                  </p:childTnLst>
                                </p:cTn>
                              </p:par>
                            </p:childTnLst>
                          </p:cTn>
                        </p:par>
                        <p:par>
                          <p:cTn id="15" fill="hold">
                            <p:stCondLst>
                              <p:cond delay="2000"/>
                            </p:stCondLst>
                            <p:childTnLst>
                              <p:par>
                                <p:cTn id="16" presetID="2" presetClass="entr" presetSubtype="8" fill="hold" nodeType="afterEffect">
                                  <p:stCondLst>
                                    <p:cond delay="0"/>
                                  </p:stCondLst>
                                  <p:childTnLst>
                                    <p:set>
                                      <p:cBhvr>
                                        <p:cTn id="17" dur="1" fill="hold">
                                          <p:stCondLst>
                                            <p:cond delay="0"/>
                                          </p:stCondLst>
                                        </p:cTn>
                                        <p:tgtEl>
                                          <p:spTgt spid="385">
                                            <p:txEl>
                                              <p:pRg st="1" end="1"/>
                                            </p:txEl>
                                          </p:spTgt>
                                        </p:tgtEl>
                                        <p:attrNameLst>
                                          <p:attrName>style.visibility</p:attrName>
                                        </p:attrNameLst>
                                      </p:cBhvr>
                                      <p:to>
                                        <p:strVal val="visible"/>
                                      </p:to>
                                    </p:set>
                                    <p:anim calcmode="lin" valueType="num">
                                      <p:cBhvr additive="base">
                                        <p:cTn id="18" dur="1000"/>
                                        <p:tgtEl>
                                          <p:spTgt spid="385">
                                            <p:txEl>
                                              <p:pRg st="1" end="1"/>
                                            </p:txEl>
                                          </p:spTgt>
                                        </p:tgtEl>
                                        <p:attrNameLst>
                                          <p:attrName>ppt_x</p:attrName>
                                        </p:attrNameLst>
                                      </p:cBhvr>
                                      <p:tavLst>
                                        <p:tav tm="0">
                                          <p:val>
                                            <p:strVal val="#ppt_x-1"/>
                                          </p:val>
                                        </p:tav>
                                        <p:tav tm="100000">
                                          <p:val>
                                            <p:strVal val="#ppt_x"/>
                                          </p:val>
                                        </p:tav>
                                      </p:tavLst>
                                    </p:anim>
                                  </p:childTnLst>
                                </p:cTn>
                              </p:par>
                            </p:childTnLst>
                          </p:cTn>
                        </p:par>
                        <p:par>
                          <p:cTn id="19" fill="hold">
                            <p:stCondLst>
                              <p:cond delay="3000"/>
                            </p:stCondLst>
                            <p:childTnLst>
                              <p:par>
                                <p:cTn id="20" presetID="2" presetClass="entr" presetSubtype="8" fill="hold" nodeType="afterEffect">
                                  <p:stCondLst>
                                    <p:cond delay="0"/>
                                  </p:stCondLst>
                                  <p:childTnLst>
                                    <p:set>
                                      <p:cBhvr>
                                        <p:cTn id="21" dur="1" fill="hold">
                                          <p:stCondLst>
                                            <p:cond delay="0"/>
                                          </p:stCondLst>
                                        </p:cTn>
                                        <p:tgtEl>
                                          <p:spTgt spid="385">
                                            <p:txEl>
                                              <p:pRg st="2" end="2"/>
                                            </p:txEl>
                                          </p:spTgt>
                                        </p:tgtEl>
                                        <p:attrNameLst>
                                          <p:attrName>style.visibility</p:attrName>
                                        </p:attrNameLst>
                                      </p:cBhvr>
                                      <p:to>
                                        <p:strVal val="visible"/>
                                      </p:to>
                                    </p:set>
                                    <p:anim calcmode="lin" valueType="num">
                                      <p:cBhvr additive="base">
                                        <p:cTn id="22" dur="1000"/>
                                        <p:tgtEl>
                                          <p:spTgt spid="385">
                                            <p:txEl>
                                              <p:pRg st="2" end="2"/>
                                            </p:txEl>
                                          </p:spTgt>
                                        </p:tgtEl>
                                        <p:attrNameLst>
                                          <p:attrName>ppt_x</p:attrName>
                                        </p:attrNameLst>
                                      </p:cBhvr>
                                      <p:tavLst>
                                        <p:tav tm="0">
                                          <p:val>
                                            <p:strVal val="#ppt_x-1"/>
                                          </p:val>
                                        </p:tav>
                                        <p:tav tm="100000">
                                          <p:val>
                                            <p:strVal val="#ppt_x"/>
                                          </p:val>
                                        </p:tav>
                                      </p:tavLst>
                                    </p:anim>
                                  </p:childTnLst>
                                </p:cTn>
                              </p:par>
                            </p:childTnLst>
                          </p:cTn>
                        </p:par>
                        <p:par>
                          <p:cTn id="23" fill="hold">
                            <p:stCondLst>
                              <p:cond delay="4000"/>
                            </p:stCondLst>
                            <p:childTnLst>
                              <p:par>
                                <p:cTn id="24" presetID="2" presetClass="entr" presetSubtype="8" fill="hold" nodeType="afterEffect">
                                  <p:stCondLst>
                                    <p:cond delay="0"/>
                                  </p:stCondLst>
                                  <p:childTnLst>
                                    <p:set>
                                      <p:cBhvr>
                                        <p:cTn id="25" dur="1" fill="hold">
                                          <p:stCondLst>
                                            <p:cond delay="0"/>
                                          </p:stCondLst>
                                        </p:cTn>
                                        <p:tgtEl>
                                          <p:spTgt spid="385">
                                            <p:txEl>
                                              <p:pRg st="3" end="3"/>
                                            </p:txEl>
                                          </p:spTgt>
                                        </p:tgtEl>
                                        <p:attrNameLst>
                                          <p:attrName>style.visibility</p:attrName>
                                        </p:attrNameLst>
                                      </p:cBhvr>
                                      <p:to>
                                        <p:strVal val="visible"/>
                                      </p:to>
                                    </p:set>
                                    <p:anim calcmode="lin" valueType="num">
                                      <p:cBhvr additive="base">
                                        <p:cTn id="26" dur="1000"/>
                                        <p:tgtEl>
                                          <p:spTgt spid="385">
                                            <p:txEl>
                                              <p:pRg st="3" end="3"/>
                                            </p:txEl>
                                          </p:spTgt>
                                        </p:tgtEl>
                                        <p:attrNameLst>
                                          <p:attrName>ppt_x</p:attrName>
                                        </p:attrNameLst>
                                      </p:cBhvr>
                                      <p:tavLst>
                                        <p:tav tm="0">
                                          <p:val>
                                            <p:strVal val="#ppt_x-1"/>
                                          </p:val>
                                        </p:tav>
                                        <p:tav tm="100000">
                                          <p:val>
                                            <p:strVal val="#ppt_x"/>
                                          </p:val>
                                        </p:tav>
                                      </p:tavLst>
                                    </p:anim>
                                  </p:childTnLst>
                                </p:cTn>
                              </p:par>
                            </p:childTnLst>
                          </p:cTn>
                        </p:par>
                        <p:par>
                          <p:cTn id="27" fill="hold">
                            <p:stCondLst>
                              <p:cond delay="5000"/>
                            </p:stCondLst>
                            <p:childTnLst>
                              <p:par>
                                <p:cTn id="28" presetID="2" presetClass="entr" presetSubtype="8" fill="hold" nodeType="afterEffect">
                                  <p:stCondLst>
                                    <p:cond delay="0"/>
                                  </p:stCondLst>
                                  <p:childTnLst>
                                    <p:set>
                                      <p:cBhvr>
                                        <p:cTn id="29" dur="1" fill="hold">
                                          <p:stCondLst>
                                            <p:cond delay="0"/>
                                          </p:stCondLst>
                                        </p:cTn>
                                        <p:tgtEl>
                                          <p:spTgt spid="385">
                                            <p:txEl>
                                              <p:pRg st="4" end="4"/>
                                            </p:txEl>
                                          </p:spTgt>
                                        </p:tgtEl>
                                        <p:attrNameLst>
                                          <p:attrName>style.visibility</p:attrName>
                                        </p:attrNameLst>
                                      </p:cBhvr>
                                      <p:to>
                                        <p:strVal val="visible"/>
                                      </p:to>
                                    </p:set>
                                    <p:anim calcmode="lin" valueType="num">
                                      <p:cBhvr additive="base">
                                        <p:cTn id="30" dur="1000"/>
                                        <p:tgtEl>
                                          <p:spTgt spid="385">
                                            <p:txEl>
                                              <p:pRg st="4" end="4"/>
                                            </p:txEl>
                                          </p:spTgt>
                                        </p:tgtEl>
                                        <p:attrNameLst>
                                          <p:attrName>ppt_x</p:attrName>
                                        </p:attrNameLst>
                                      </p:cBhvr>
                                      <p:tavLst>
                                        <p:tav tm="0">
                                          <p:val>
                                            <p:strVal val="#ppt_x-1"/>
                                          </p:val>
                                        </p:tav>
                                        <p:tav tm="100000">
                                          <p:val>
                                            <p:strVal val="#ppt_x"/>
                                          </p:val>
                                        </p:tav>
                                      </p:tavLst>
                                    </p:anim>
                                  </p:childTnLst>
                                </p:cTn>
                              </p:par>
                            </p:childTnLst>
                          </p:cTn>
                        </p:par>
                        <p:par>
                          <p:cTn id="31" fill="hold">
                            <p:stCondLst>
                              <p:cond delay="6000"/>
                            </p:stCondLst>
                            <p:childTnLst>
                              <p:par>
                                <p:cTn id="32" presetID="2" presetClass="entr" presetSubtype="8" fill="hold" nodeType="afterEffect">
                                  <p:stCondLst>
                                    <p:cond delay="0"/>
                                  </p:stCondLst>
                                  <p:childTnLst>
                                    <p:set>
                                      <p:cBhvr>
                                        <p:cTn id="33" dur="1" fill="hold">
                                          <p:stCondLst>
                                            <p:cond delay="0"/>
                                          </p:stCondLst>
                                        </p:cTn>
                                        <p:tgtEl>
                                          <p:spTgt spid="385">
                                            <p:txEl>
                                              <p:pRg st="5" end="5"/>
                                            </p:txEl>
                                          </p:spTgt>
                                        </p:tgtEl>
                                        <p:attrNameLst>
                                          <p:attrName>style.visibility</p:attrName>
                                        </p:attrNameLst>
                                      </p:cBhvr>
                                      <p:to>
                                        <p:strVal val="visible"/>
                                      </p:to>
                                    </p:set>
                                    <p:anim calcmode="lin" valueType="num">
                                      <p:cBhvr additive="base">
                                        <p:cTn id="34" dur="1000"/>
                                        <p:tgtEl>
                                          <p:spTgt spid="385">
                                            <p:txEl>
                                              <p:pRg st="5" end="5"/>
                                            </p:txEl>
                                          </p:spTgt>
                                        </p:tgtEl>
                                        <p:attrNameLst>
                                          <p:attrName>ppt_x</p:attrName>
                                        </p:attrNameLst>
                                      </p:cBhvr>
                                      <p:tavLst>
                                        <p:tav tm="0">
                                          <p:val>
                                            <p:strVal val="#ppt_x-1"/>
                                          </p:val>
                                        </p:tav>
                                        <p:tav tm="100000">
                                          <p:val>
                                            <p:strVal val="#ppt_x"/>
                                          </p:val>
                                        </p:tav>
                                      </p:tavLst>
                                    </p:anim>
                                  </p:childTnLst>
                                </p:cTn>
                              </p:par>
                            </p:childTnLst>
                          </p:cTn>
                        </p:par>
                        <p:par>
                          <p:cTn id="35" fill="hold">
                            <p:stCondLst>
                              <p:cond delay="7000"/>
                            </p:stCondLst>
                            <p:childTnLst>
                              <p:par>
                                <p:cTn id="36" presetID="2" presetClass="entr" presetSubtype="8" fill="hold" nodeType="afterEffect">
                                  <p:stCondLst>
                                    <p:cond delay="0"/>
                                  </p:stCondLst>
                                  <p:childTnLst>
                                    <p:set>
                                      <p:cBhvr>
                                        <p:cTn id="37" dur="1" fill="hold">
                                          <p:stCondLst>
                                            <p:cond delay="0"/>
                                          </p:stCondLst>
                                        </p:cTn>
                                        <p:tgtEl>
                                          <p:spTgt spid="385">
                                            <p:txEl>
                                              <p:pRg st="6" end="6"/>
                                            </p:txEl>
                                          </p:spTgt>
                                        </p:tgtEl>
                                        <p:attrNameLst>
                                          <p:attrName>style.visibility</p:attrName>
                                        </p:attrNameLst>
                                      </p:cBhvr>
                                      <p:to>
                                        <p:strVal val="visible"/>
                                      </p:to>
                                    </p:set>
                                    <p:anim calcmode="lin" valueType="num">
                                      <p:cBhvr additive="base">
                                        <p:cTn id="38" dur="1000"/>
                                        <p:tgtEl>
                                          <p:spTgt spid="385">
                                            <p:txEl>
                                              <p:pRg st="6" end="6"/>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t="7813" b="7813"/>
          <a:stretch/>
        </p:blipFill>
        <p:spPr>
          <a:xfrm>
            <a:off x="0" y="0"/>
            <a:ext cx="18288001" cy="10286999"/>
          </a:xfrm>
          <a:prstGeom prst="rect">
            <a:avLst/>
          </a:prstGeom>
          <a:noFill/>
          <a:ln>
            <a:noFill/>
          </a:ln>
        </p:spPr>
      </p:pic>
      <p:grpSp>
        <p:nvGrpSpPr>
          <p:cNvPr id="99" name="Google Shape;99;p14"/>
          <p:cNvGrpSpPr/>
          <p:nvPr/>
        </p:nvGrpSpPr>
        <p:grpSpPr>
          <a:xfrm>
            <a:off x="14866004" y="6140576"/>
            <a:ext cx="10980410" cy="11029628"/>
            <a:chOff x="1813" y="0"/>
            <a:chExt cx="809173" cy="812800"/>
          </a:xfrm>
        </p:grpSpPr>
        <p:sp>
          <p:nvSpPr>
            <p:cNvPr id="100" name="Google Shape;10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 name="Google Shape;102;p14"/>
          <p:cNvGrpSpPr/>
          <p:nvPr/>
        </p:nvGrpSpPr>
        <p:grpSpPr>
          <a:xfrm>
            <a:off x="2510675" y="1136908"/>
            <a:ext cx="13160027" cy="3892482"/>
            <a:chOff x="-3204595" y="-2560502"/>
            <a:chExt cx="17546703" cy="12564500"/>
          </a:xfrm>
        </p:grpSpPr>
        <p:sp>
          <p:nvSpPr>
            <p:cNvPr id="103" name="Google Shape;103;p14"/>
            <p:cNvSpPr txBox="1"/>
            <p:nvPr/>
          </p:nvSpPr>
          <p:spPr>
            <a:xfrm>
              <a:off x="-3204592" y="-2560502"/>
              <a:ext cx="17546700" cy="3577200"/>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Font typeface="Arial"/>
                <a:buNone/>
              </a:pPr>
              <a:r>
                <a:rPr lang="en-US" sz="7200" b="0" i="0" u="none" strike="noStrike" cap="none">
                  <a:solidFill>
                    <a:schemeClr val="lt1"/>
                  </a:solidFill>
                  <a:latin typeface="Teko Medium"/>
                  <a:ea typeface="Teko Medium"/>
                  <a:cs typeface="Teko Medium"/>
                  <a:sym typeface="Teko Medium"/>
                </a:rPr>
                <a:t>Dr</a:t>
              </a:r>
              <a:r>
                <a:rPr lang="en-US" sz="7200">
                  <a:solidFill>
                    <a:schemeClr val="lt1"/>
                  </a:solidFill>
                  <a:latin typeface="Teko Medium"/>
                  <a:ea typeface="Teko Medium"/>
                  <a:cs typeface="Teko Medium"/>
                  <a:sym typeface="Teko Medium"/>
                </a:rPr>
                <a:t>o</a:t>
              </a:r>
              <a:r>
                <a:rPr lang="en-US" sz="7200" b="0" i="0" u="none" strike="noStrike" cap="none">
                  <a:solidFill>
                    <a:schemeClr val="lt1"/>
                  </a:solidFill>
                  <a:latin typeface="Teko Medium"/>
                  <a:ea typeface="Teko Medium"/>
                  <a:cs typeface="Teko Medium"/>
                  <a:sym typeface="Teko Medium"/>
                </a:rPr>
                <a:t>ne </a:t>
              </a:r>
              <a:r>
                <a:rPr lang="en-US" sz="7200">
                  <a:solidFill>
                    <a:schemeClr val="lt1"/>
                  </a:solidFill>
                  <a:latin typeface="Teko Medium"/>
                  <a:ea typeface="Teko Medium"/>
                  <a:cs typeface="Teko Medium"/>
                  <a:sym typeface="Teko Medium"/>
                </a:rPr>
                <a:t>B</a:t>
              </a:r>
              <a:r>
                <a:rPr lang="en-US" sz="7200" b="0" i="0" u="none" strike="noStrike" cap="none">
                  <a:solidFill>
                    <a:schemeClr val="lt1"/>
                  </a:solidFill>
                  <a:latin typeface="Teko Medium"/>
                  <a:ea typeface="Teko Medium"/>
                  <a:cs typeface="Teko Medium"/>
                  <a:sym typeface="Teko Medium"/>
                </a:rPr>
                <a:t>ase Intelligent</a:t>
              </a:r>
              <a:endParaRPr sz="7200"/>
            </a:p>
          </p:txBody>
        </p:sp>
        <p:sp>
          <p:nvSpPr>
            <p:cNvPr id="104" name="Google Shape;104;p14"/>
            <p:cNvSpPr txBox="1"/>
            <p:nvPr/>
          </p:nvSpPr>
          <p:spPr>
            <a:xfrm>
              <a:off x="-3204595" y="2133798"/>
              <a:ext cx="17546700" cy="7870200"/>
            </a:xfrm>
            <a:prstGeom prst="rect">
              <a:avLst/>
            </a:prstGeom>
            <a:noFill/>
            <a:ln>
              <a:noFill/>
            </a:ln>
            <a:effectLst>
              <a:outerShdw blurRad="828675" dist="19050" dir="12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7200">
                  <a:solidFill>
                    <a:schemeClr val="lt1"/>
                  </a:solidFill>
                  <a:latin typeface="Teko Medium"/>
                  <a:ea typeface="Teko Medium"/>
                  <a:cs typeface="Teko Medium"/>
                  <a:sym typeface="Teko Medium"/>
                </a:rPr>
                <a:t>Magnetic Sensing System &amp;</a:t>
              </a:r>
              <a:endParaRPr sz="7200">
                <a:solidFill>
                  <a:schemeClr val="lt1"/>
                </a:solidFill>
                <a:latin typeface="Teko Medium"/>
                <a:ea typeface="Teko Medium"/>
                <a:cs typeface="Teko Medium"/>
                <a:sym typeface="Teko Medium"/>
              </a:endParaRPr>
            </a:p>
            <a:p>
              <a:pPr marL="0" marR="0" lvl="0" indent="0" algn="ctr" rtl="0">
                <a:lnSpc>
                  <a:spcPct val="120004"/>
                </a:lnSpc>
                <a:spcBef>
                  <a:spcPts val="0"/>
                </a:spcBef>
                <a:spcAft>
                  <a:spcPts val="0"/>
                </a:spcAft>
                <a:buNone/>
              </a:pPr>
              <a:r>
                <a:rPr lang="en-US" sz="7200">
                  <a:solidFill>
                    <a:schemeClr val="lt1"/>
                  </a:solidFill>
                  <a:latin typeface="Teko Medium"/>
                  <a:ea typeface="Teko Medium"/>
                  <a:cs typeface="Teko Medium"/>
                  <a:sym typeface="Teko Medium"/>
                </a:rPr>
                <a:t>Metallic Anomaly Detection System</a:t>
              </a:r>
              <a:endParaRPr sz="7200">
                <a:solidFill>
                  <a:schemeClr val="lt1"/>
                </a:solidFill>
                <a:latin typeface="Teko Medium"/>
                <a:ea typeface="Teko Medium"/>
                <a:cs typeface="Teko Medium"/>
                <a:sym typeface="Teko Medium"/>
              </a:endParaRPr>
            </a:p>
          </p:txBody>
        </p:sp>
      </p:grpSp>
      <p:grpSp>
        <p:nvGrpSpPr>
          <p:cNvPr id="105" name="Google Shape;105;p14"/>
          <p:cNvGrpSpPr/>
          <p:nvPr/>
        </p:nvGrpSpPr>
        <p:grpSpPr>
          <a:xfrm>
            <a:off x="-1173901" y="-1098156"/>
            <a:ext cx="3452997" cy="3468475"/>
            <a:chOff x="1813" y="0"/>
            <a:chExt cx="809173" cy="812800"/>
          </a:xfrm>
        </p:grpSpPr>
        <p:sp>
          <p:nvSpPr>
            <p:cNvPr id="106" name="Google Shape;10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08" name="Google Shape;108;p14"/>
          <p:cNvCxnSpPr/>
          <p:nvPr/>
        </p:nvCxnSpPr>
        <p:spPr>
          <a:xfrm>
            <a:off x="-2693521" y="4895777"/>
            <a:ext cx="6492240" cy="0"/>
          </a:xfrm>
          <a:prstGeom prst="straightConnector1">
            <a:avLst/>
          </a:prstGeom>
          <a:noFill/>
          <a:ln w="57150" cap="flat" cmpd="sng">
            <a:solidFill>
              <a:srgbClr val="41B8D5"/>
            </a:solidFill>
            <a:prstDash val="solid"/>
            <a:round/>
            <a:headEnd type="none" w="sm" len="sm"/>
            <a:tailEnd type="none" w="sm" len="sm"/>
          </a:ln>
        </p:spPr>
      </p:cxnSp>
      <p:cxnSp>
        <p:nvCxnSpPr>
          <p:cNvPr id="109" name="Google Shape;109;p14"/>
          <p:cNvCxnSpPr/>
          <p:nvPr/>
        </p:nvCxnSpPr>
        <p:spPr>
          <a:xfrm>
            <a:off x="14535836" y="4924352"/>
            <a:ext cx="6492240" cy="0"/>
          </a:xfrm>
          <a:prstGeom prst="straightConnector1">
            <a:avLst/>
          </a:prstGeom>
          <a:noFill/>
          <a:ln w="57150" cap="flat" cmpd="sng">
            <a:solidFill>
              <a:srgbClr val="41B8D5"/>
            </a:solidFill>
            <a:prstDash val="solid"/>
            <a:round/>
            <a:headEnd type="none" w="sm" len="sm"/>
            <a:tailEnd type="none" w="sm" len="sm"/>
          </a:ln>
        </p:spPr>
      </p:cxnSp>
      <p:grpSp>
        <p:nvGrpSpPr>
          <p:cNvPr id="110" name="Google Shape;110;p14"/>
          <p:cNvGrpSpPr/>
          <p:nvPr/>
        </p:nvGrpSpPr>
        <p:grpSpPr>
          <a:xfrm>
            <a:off x="12587855" y="5569094"/>
            <a:ext cx="395362" cy="397134"/>
            <a:chOff x="1813" y="0"/>
            <a:chExt cx="809173" cy="812800"/>
          </a:xfrm>
        </p:grpSpPr>
        <p:sp>
          <p:nvSpPr>
            <p:cNvPr id="111" name="Google Shape;11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3" name="Google Shape;113;p14"/>
          <p:cNvSpPr txBox="1"/>
          <p:nvPr/>
        </p:nvSpPr>
        <p:spPr>
          <a:xfrm>
            <a:off x="871399" y="6266735"/>
            <a:ext cx="4927500" cy="20466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3500">
                <a:solidFill>
                  <a:srgbClr val="FFFFFF"/>
                </a:solidFill>
                <a:latin typeface="Montserrat"/>
                <a:ea typeface="Montserrat"/>
                <a:cs typeface="Montserrat"/>
                <a:sym typeface="Montserrat"/>
              </a:rPr>
              <a:t>TEAM</a:t>
            </a:r>
            <a:endParaRPr sz="3500">
              <a:solidFill>
                <a:srgbClr val="FFFFFF"/>
              </a:solidFill>
              <a:latin typeface="Montserrat"/>
              <a:ea typeface="Montserrat"/>
              <a:cs typeface="Montserrat"/>
              <a:sym typeface="Montserrat"/>
            </a:endParaRPr>
          </a:p>
          <a:p>
            <a:pPr marL="0" marR="0" lvl="0" indent="0" algn="ctr" rtl="0">
              <a:lnSpc>
                <a:spcPct val="139958"/>
              </a:lnSpc>
              <a:spcBef>
                <a:spcPts val="0"/>
              </a:spcBef>
              <a:spcAft>
                <a:spcPts val="0"/>
              </a:spcAft>
              <a:buNone/>
            </a:pPr>
            <a:r>
              <a:rPr lang="en-US" sz="3500">
                <a:solidFill>
                  <a:srgbClr val="FFFFFF"/>
                </a:solidFill>
                <a:latin typeface="Montserrat"/>
                <a:ea typeface="Montserrat"/>
                <a:cs typeface="Montserrat"/>
                <a:sym typeface="Montserrat"/>
              </a:rPr>
              <a:t>GEO-EXPLORER</a:t>
            </a:r>
            <a:r>
              <a:rPr lang="en-US" sz="3500" b="0" i="0" u="none" strike="noStrike" cap="none">
                <a:solidFill>
                  <a:srgbClr val="FFFFFF"/>
                </a:solidFill>
                <a:latin typeface="Montserrat"/>
                <a:ea typeface="Montserrat"/>
                <a:cs typeface="Montserrat"/>
                <a:sym typeface="Montserrat"/>
              </a:rPr>
              <a:t> PRESENTATION</a:t>
            </a:r>
            <a:endParaRPr sz="2500"/>
          </a:p>
        </p:txBody>
      </p:sp>
      <p:grpSp>
        <p:nvGrpSpPr>
          <p:cNvPr id="114" name="Google Shape;114;p14"/>
          <p:cNvGrpSpPr/>
          <p:nvPr/>
        </p:nvGrpSpPr>
        <p:grpSpPr>
          <a:xfrm>
            <a:off x="13289715" y="5569094"/>
            <a:ext cx="395362" cy="397134"/>
            <a:chOff x="1813" y="0"/>
            <a:chExt cx="809173" cy="812800"/>
          </a:xfrm>
        </p:grpSpPr>
        <p:sp>
          <p:nvSpPr>
            <p:cNvPr id="115" name="Google Shape;115;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 name="Google Shape;117;p14"/>
          <p:cNvGrpSpPr/>
          <p:nvPr/>
        </p:nvGrpSpPr>
        <p:grpSpPr>
          <a:xfrm>
            <a:off x="13991575" y="5569094"/>
            <a:ext cx="395362" cy="397134"/>
            <a:chOff x="1813" y="0"/>
            <a:chExt cx="809173" cy="812800"/>
          </a:xfrm>
        </p:grpSpPr>
        <p:sp>
          <p:nvSpPr>
            <p:cNvPr id="118" name="Google Shape;118;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0" name="Google Shape;120;p14"/>
          <p:cNvSpPr txBox="1"/>
          <p:nvPr/>
        </p:nvSpPr>
        <p:spPr>
          <a:xfrm>
            <a:off x="11974239" y="6266725"/>
            <a:ext cx="2930100" cy="3369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i="0" u="none" strike="noStrike" cap="none">
                <a:solidFill>
                  <a:srgbClr val="60B3DD"/>
                </a:solidFill>
                <a:latin typeface="Montserrat"/>
                <a:ea typeface="Montserrat"/>
                <a:cs typeface="Montserrat"/>
                <a:sym typeface="Montserrat"/>
              </a:rPr>
              <a:t> </a:t>
            </a:r>
            <a:r>
              <a:rPr lang="en-US" sz="2188">
                <a:solidFill>
                  <a:srgbClr val="60B3DD"/>
                </a:solidFill>
                <a:latin typeface="Montserrat"/>
                <a:ea typeface="Montserrat"/>
                <a:cs typeface="Montserrat"/>
                <a:sym typeface="Montserrat"/>
              </a:rPr>
              <a:t>KATHAN MASTER</a:t>
            </a:r>
            <a:endParaRPr/>
          </a:p>
        </p:txBody>
      </p:sp>
      <p:sp>
        <p:nvSpPr>
          <p:cNvPr id="121" name="Google Shape;121;p14"/>
          <p:cNvSpPr txBox="1"/>
          <p:nvPr/>
        </p:nvSpPr>
        <p:spPr>
          <a:xfrm>
            <a:off x="12081302" y="6780975"/>
            <a:ext cx="2930100" cy="3369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i="0" u="none" strike="noStrike" cap="none">
                <a:solidFill>
                  <a:srgbClr val="60B3DD"/>
                </a:solidFill>
                <a:latin typeface="Montserrat"/>
                <a:ea typeface="Montserrat"/>
                <a:cs typeface="Montserrat"/>
                <a:sym typeface="Montserrat"/>
              </a:rPr>
              <a:t> </a:t>
            </a:r>
            <a:r>
              <a:rPr lang="en-US" sz="2188">
                <a:solidFill>
                  <a:srgbClr val="60B3DD"/>
                </a:solidFill>
                <a:latin typeface="Montserrat"/>
                <a:ea typeface="Montserrat"/>
                <a:cs typeface="Montserrat"/>
                <a:sym typeface="Montserrat"/>
              </a:rPr>
              <a:t>PRAGATI MODHIYA</a:t>
            </a:r>
            <a:endParaRPr/>
          </a:p>
        </p:txBody>
      </p:sp>
      <p:sp>
        <p:nvSpPr>
          <p:cNvPr id="122" name="Google Shape;122;p14"/>
          <p:cNvSpPr txBox="1"/>
          <p:nvPr/>
        </p:nvSpPr>
        <p:spPr>
          <a:xfrm>
            <a:off x="11846227" y="7257850"/>
            <a:ext cx="2930100" cy="3369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i="0" u="none" strike="noStrike" cap="none">
                <a:solidFill>
                  <a:srgbClr val="60B3DD"/>
                </a:solidFill>
                <a:latin typeface="Montserrat"/>
                <a:ea typeface="Montserrat"/>
                <a:cs typeface="Montserrat"/>
                <a:sym typeface="Montserrat"/>
              </a:rPr>
              <a:t> </a:t>
            </a:r>
            <a:r>
              <a:rPr lang="en-US" sz="2188">
                <a:solidFill>
                  <a:srgbClr val="60B3DD"/>
                </a:solidFill>
                <a:latin typeface="Montserrat"/>
                <a:ea typeface="Montserrat"/>
                <a:cs typeface="Montserrat"/>
                <a:sym typeface="Montserrat"/>
              </a:rPr>
              <a:t>KARAN MISHRA</a:t>
            </a:r>
            <a:endParaRPr/>
          </a:p>
        </p:txBody>
      </p:sp>
      <p:sp>
        <p:nvSpPr>
          <p:cNvPr id="123" name="Google Shape;123;p14"/>
          <p:cNvSpPr txBox="1"/>
          <p:nvPr/>
        </p:nvSpPr>
        <p:spPr>
          <a:xfrm>
            <a:off x="11852703" y="7816425"/>
            <a:ext cx="3302700" cy="3369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i="0" u="none" strike="noStrike" cap="none">
                <a:solidFill>
                  <a:srgbClr val="60B3DD"/>
                </a:solidFill>
                <a:latin typeface="Montserrat"/>
                <a:ea typeface="Montserrat"/>
                <a:cs typeface="Montserrat"/>
                <a:sym typeface="Montserrat"/>
              </a:rPr>
              <a:t> </a:t>
            </a:r>
            <a:r>
              <a:rPr lang="en-US" sz="2188">
                <a:solidFill>
                  <a:srgbClr val="60B3DD"/>
                </a:solidFill>
                <a:latin typeface="Montserrat"/>
                <a:ea typeface="Montserrat"/>
                <a:cs typeface="Montserrat"/>
                <a:sym typeface="Montserrat"/>
              </a:rPr>
              <a:t>HIMANI VANDARA</a:t>
            </a:r>
            <a:endParaRPr/>
          </a:p>
        </p:txBody>
      </p:sp>
      <p:sp>
        <p:nvSpPr>
          <p:cNvPr id="124" name="Google Shape;124;p14"/>
          <p:cNvSpPr txBox="1"/>
          <p:nvPr/>
        </p:nvSpPr>
        <p:spPr>
          <a:xfrm>
            <a:off x="11787953" y="8375000"/>
            <a:ext cx="3302700" cy="3369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i="0" u="none" strike="noStrike" cap="none">
                <a:solidFill>
                  <a:srgbClr val="60B3DD"/>
                </a:solidFill>
                <a:latin typeface="Montserrat"/>
                <a:ea typeface="Montserrat"/>
                <a:cs typeface="Montserrat"/>
                <a:sym typeface="Montserrat"/>
              </a:rPr>
              <a:t> </a:t>
            </a:r>
            <a:r>
              <a:rPr lang="en-US" sz="2188">
                <a:solidFill>
                  <a:srgbClr val="60B3DD"/>
                </a:solidFill>
                <a:latin typeface="Montserrat"/>
                <a:ea typeface="Montserrat"/>
                <a:cs typeface="Montserrat"/>
                <a:sym typeface="Montserrat"/>
              </a:rPr>
              <a:t>DIVYA PRAJAPATI</a:t>
            </a:r>
            <a:endParaRPr/>
          </a:p>
        </p:txBody>
      </p:sp>
      <p:sp>
        <p:nvSpPr>
          <p:cNvPr id="125" name="Google Shape;125;p14"/>
          <p:cNvSpPr txBox="1"/>
          <p:nvPr/>
        </p:nvSpPr>
        <p:spPr>
          <a:xfrm>
            <a:off x="11891100" y="8933575"/>
            <a:ext cx="3462900" cy="33690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i="0" u="none" strike="noStrike" cap="none">
                <a:solidFill>
                  <a:srgbClr val="60B3DD"/>
                </a:solidFill>
                <a:latin typeface="Montserrat"/>
                <a:ea typeface="Montserrat"/>
                <a:cs typeface="Montserrat"/>
                <a:sym typeface="Montserrat"/>
              </a:rPr>
              <a:t> </a:t>
            </a:r>
            <a:r>
              <a:rPr lang="en-US" sz="2188">
                <a:solidFill>
                  <a:srgbClr val="60B3DD"/>
                </a:solidFill>
                <a:latin typeface="Montserrat"/>
                <a:ea typeface="Montserrat"/>
                <a:cs typeface="Montserrat"/>
                <a:sym typeface="Montserrat"/>
              </a:rPr>
              <a:t>NAVNEET CHAUHAN</a:t>
            </a:r>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1000"/>
                                        <p:tgtEl>
                                          <p:spTgt spid="113"/>
                                        </p:tgtEl>
                                      </p:cBhvr>
                                    </p:animEffect>
                                  </p:childTnLst>
                                </p:cTn>
                              </p:par>
                              <p:par>
                                <p:cTn id="11" presetID="1" presetClass="entr" presetSubtype="0" fill="hold"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7"/>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1000"/>
                                        <p:tgtEl>
                                          <p:spTgt spid="120"/>
                                        </p:tgtEl>
                                      </p:cBhvr>
                                    </p:animEffect>
                                  </p:childTnLst>
                                </p:cTn>
                              </p:par>
                              <p:par>
                                <p:cTn id="20" presetID="10" presetClass="entr" presetSubtype="0" fill="hold" nodeType="with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1000"/>
                                        <p:tgtEl>
                                          <p:spTgt spid="121"/>
                                        </p:tgtEl>
                                      </p:cBhvr>
                                    </p:animEffect>
                                  </p:childTnLst>
                                </p:cTn>
                              </p:par>
                              <p:par>
                                <p:cTn id="23" presetID="10" presetClass="entr" presetSubtype="0" fill="hold" nodeType="withEffect">
                                  <p:stCondLst>
                                    <p:cond delay="0"/>
                                  </p:stCondLst>
                                  <p:childTnLst>
                                    <p:set>
                                      <p:cBhvr>
                                        <p:cTn id="24" dur="1" fill="hold">
                                          <p:stCondLst>
                                            <p:cond delay="0"/>
                                          </p:stCondLst>
                                        </p:cTn>
                                        <p:tgtEl>
                                          <p:spTgt spid="122"/>
                                        </p:tgtEl>
                                        <p:attrNameLst>
                                          <p:attrName>style.visibility</p:attrName>
                                        </p:attrNameLst>
                                      </p:cBhvr>
                                      <p:to>
                                        <p:strVal val="visible"/>
                                      </p:to>
                                    </p:set>
                                    <p:animEffect transition="in" filter="fade">
                                      <p:cBhvr>
                                        <p:cTn id="25" dur="1000"/>
                                        <p:tgtEl>
                                          <p:spTgt spid="122"/>
                                        </p:tgtEl>
                                      </p:cBhvr>
                                    </p:animEffect>
                                  </p:childTnLst>
                                </p:cTn>
                              </p:par>
                              <p:par>
                                <p:cTn id="26" presetID="10" presetClass="entr" presetSubtype="0" fill="hold"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1000"/>
                                        <p:tgtEl>
                                          <p:spTgt spid="123"/>
                                        </p:tgtEl>
                                      </p:cBhvr>
                                    </p:animEffect>
                                  </p:childTnLst>
                                </p:cTn>
                              </p:par>
                              <p:par>
                                <p:cTn id="29" presetID="10" presetClass="entr" presetSubtype="0" fill="hold" nodeType="withEffect">
                                  <p:stCondLst>
                                    <p:cond delay="0"/>
                                  </p:stCondLst>
                                  <p:childTnLst>
                                    <p:set>
                                      <p:cBhvr>
                                        <p:cTn id="30" dur="1" fill="hold">
                                          <p:stCondLst>
                                            <p:cond delay="0"/>
                                          </p:stCondLst>
                                        </p:cTn>
                                        <p:tgtEl>
                                          <p:spTgt spid="124"/>
                                        </p:tgtEl>
                                        <p:attrNameLst>
                                          <p:attrName>style.visibility</p:attrName>
                                        </p:attrNameLst>
                                      </p:cBhvr>
                                      <p:to>
                                        <p:strVal val="visible"/>
                                      </p:to>
                                    </p:set>
                                    <p:animEffect transition="in" filter="fade">
                                      <p:cBhvr>
                                        <p:cTn id="31" dur="1000"/>
                                        <p:tgtEl>
                                          <p:spTgt spid="124"/>
                                        </p:tgtEl>
                                      </p:cBhvr>
                                    </p:animEffect>
                                  </p:childTnLst>
                                </p:cTn>
                              </p:par>
                              <p:par>
                                <p:cTn id="32" presetID="10" presetClass="entr" presetSubtype="0" fill="hold" nodeType="withEffect">
                                  <p:stCondLst>
                                    <p:cond delay="0"/>
                                  </p:stCondLst>
                                  <p:childTnLst>
                                    <p:set>
                                      <p:cBhvr>
                                        <p:cTn id="33" dur="1" fill="hold">
                                          <p:stCondLst>
                                            <p:cond delay="0"/>
                                          </p:stCondLst>
                                        </p:cTn>
                                        <p:tgtEl>
                                          <p:spTgt spid="125"/>
                                        </p:tgtEl>
                                        <p:attrNameLst>
                                          <p:attrName>style.visibility</p:attrName>
                                        </p:attrNameLst>
                                      </p:cBhvr>
                                      <p:to>
                                        <p:strVal val="visible"/>
                                      </p:to>
                                    </p:set>
                                    <p:animEffect transition="in" filter="fade">
                                      <p:cBhvr>
                                        <p:cTn id="34"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32"/>
          <p:cNvPicPr preferRelativeResize="0"/>
          <p:nvPr/>
        </p:nvPicPr>
        <p:blipFill rotWithShape="1">
          <a:blip r:embed="rId3">
            <a:alphaModFix/>
          </a:blip>
          <a:srcRect t="7813" b="7813"/>
          <a:stretch/>
        </p:blipFill>
        <p:spPr>
          <a:xfrm>
            <a:off x="0" y="0"/>
            <a:ext cx="18288001" cy="10286999"/>
          </a:xfrm>
          <a:prstGeom prst="rect">
            <a:avLst/>
          </a:prstGeom>
          <a:noFill/>
          <a:ln>
            <a:noFill/>
          </a:ln>
        </p:spPr>
      </p:pic>
      <p:grpSp>
        <p:nvGrpSpPr>
          <p:cNvPr id="391" name="Google Shape;391;p32"/>
          <p:cNvGrpSpPr/>
          <p:nvPr/>
        </p:nvGrpSpPr>
        <p:grpSpPr>
          <a:xfrm>
            <a:off x="14866004" y="6140576"/>
            <a:ext cx="10980397" cy="11029615"/>
            <a:chOff x="1813" y="0"/>
            <a:chExt cx="809173" cy="812800"/>
          </a:xfrm>
        </p:grpSpPr>
        <p:sp>
          <p:nvSpPr>
            <p:cNvPr id="392" name="Google Shape;392;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94" name="Google Shape;394;p32"/>
          <p:cNvSpPr txBox="1"/>
          <p:nvPr/>
        </p:nvSpPr>
        <p:spPr>
          <a:xfrm>
            <a:off x="2563952" y="3196350"/>
            <a:ext cx="13160100" cy="3894300"/>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marL="0" lvl="0" indent="0" algn="ctr" rtl="0">
              <a:lnSpc>
                <a:spcPct val="120004"/>
              </a:lnSpc>
              <a:spcBef>
                <a:spcPts val="0"/>
              </a:spcBef>
              <a:spcAft>
                <a:spcPts val="0"/>
              </a:spcAft>
              <a:buClr>
                <a:schemeClr val="dk1"/>
              </a:buClr>
              <a:buSzPts val="1100"/>
              <a:buFont typeface="Arial"/>
              <a:buNone/>
            </a:pPr>
            <a:r>
              <a:rPr lang="en-US" sz="11500">
                <a:solidFill>
                  <a:schemeClr val="lt1"/>
                </a:solidFill>
                <a:latin typeface="Teko Medium"/>
                <a:ea typeface="Teko Medium"/>
                <a:cs typeface="Teko Medium"/>
                <a:sym typeface="Teko Medium"/>
              </a:rPr>
              <a:t>SELF-MAGNETIC FIELD</a:t>
            </a:r>
            <a:endParaRPr sz="11500">
              <a:solidFill>
                <a:schemeClr val="lt1"/>
              </a:solidFill>
              <a:latin typeface="Teko Medium"/>
              <a:ea typeface="Teko Medium"/>
              <a:cs typeface="Teko Medium"/>
              <a:sym typeface="Teko Medium"/>
            </a:endParaRPr>
          </a:p>
          <a:p>
            <a:pPr marL="0" lvl="0" indent="0" algn="ctr" rtl="0">
              <a:lnSpc>
                <a:spcPct val="120004"/>
              </a:lnSpc>
              <a:spcBef>
                <a:spcPts val="0"/>
              </a:spcBef>
              <a:spcAft>
                <a:spcPts val="0"/>
              </a:spcAft>
              <a:buClr>
                <a:schemeClr val="dk1"/>
              </a:buClr>
              <a:buSzPts val="1100"/>
              <a:buFont typeface="Arial"/>
              <a:buNone/>
            </a:pPr>
            <a:r>
              <a:rPr lang="en-US" sz="11500">
                <a:solidFill>
                  <a:schemeClr val="lt1"/>
                </a:solidFill>
                <a:latin typeface="Teko Medium"/>
                <a:ea typeface="Teko Medium"/>
                <a:cs typeface="Teko Medium"/>
                <a:sym typeface="Teko Medium"/>
              </a:rPr>
              <a:t>COMPENSATION</a:t>
            </a:r>
            <a:endParaRPr sz="11500">
              <a:solidFill>
                <a:schemeClr val="lt1"/>
              </a:solidFill>
              <a:latin typeface="Teko Medium"/>
              <a:ea typeface="Teko Medium"/>
              <a:cs typeface="Teko Medium"/>
              <a:sym typeface="Teko Medium"/>
            </a:endParaRPr>
          </a:p>
        </p:txBody>
      </p:sp>
      <p:grpSp>
        <p:nvGrpSpPr>
          <p:cNvPr id="395" name="Google Shape;395;p32"/>
          <p:cNvGrpSpPr/>
          <p:nvPr/>
        </p:nvGrpSpPr>
        <p:grpSpPr>
          <a:xfrm>
            <a:off x="-1173901" y="-1098156"/>
            <a:ext cx="3452984" cy="3468461"/>
            <a:chOff x="1813" y="0"/>
            <a:chExt cx="809173" cy="812800"/>
          </a:xfrm>
        </p:grpSpPr>
        <p:sp>
          <p:nvSpPr>
            <p:cNvPr id="396" name="Google Shape;396;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98" name="Google Shape;398;p32"/>
          <p:cNvCxnSpPr/>
          <p:nvPr/>
        </p:nvCxnSpPr>
        <p:spPr>
          <a:xfrm>
            <a:off x="-2693521" y="4895777"/>
            <a:ext cx="6492300" cy="0"/>
          </a:xfrm>
          <a:prstGeom prst="straightConnector1">
            <a:avLst/>
          </a:prstGeom>
          <a:noFill/>
          <a:ln w="57150" cap="flat" cmpd="sng">
            <a:solidFill>
              <a:srgbClr val="41B8D5"/>
            </a:solidFill>
            <a:prstDash val="solid"/>
            <a:round/>
            <a:headEnd type="none" w="sm" len="sm"/>
            <a:tailEnd type="none" w="sm" len="sm"/>
          </a:ln>
        </p:spPr>
      </p:cxnSp>
      <p:cxnSp>
        <p:nvCxnSpPr>
          <p:cNvPr id="399" name="Google Shape;399;p32"/>
          <p:cNvCxnSpPr/>
          <p:nvPr/>
        </p:nvCxnSpPr>
        <p:spPr>
          <a:xfrm>
            <a:off x="14535836" y="4924352"/>
            <a:ext cx="6492300" cy="0"/>
          </a:xfrm>
          <a:prstGeom prst="straightConnector1">
            <a:avLst/>
          </a:prstGeom>
          <a:noFill/>
          <a:ln w="57150" cap="flat" cmpd="sng">
            <a:solidFill>
              <a:srgbClr val="41B8D5"/>
            </a:solidFill>
            <a:prstDash val="solid"/>
            <a:round/>
            <a:headEnd type="none" w="sm" len="sm"/>
            <a:tailEnd type="none" w="sm" len="sm"/>
          </a:ln>
        </p:spPr>
      </p:cxnSp>
      <p:grpSp>
        <p:nvGrpSpPr>
          <p:cNvPr id="400" name="Google Shape;400;p32"/>
          <p:cNvGrpSpPr/>
          <p:nvPr/>
        </p:nvGrpSpPr>
        <p:grpSpPr>
          <a:xfrm>
            <a:off x="8244455" y="8312294"/>
            <a:ext cx="395362" cy="397134"/>
            <a:chOff x="1813" y="0"/>
            <a:chExt cx="809173" cy="812800"/>
          </a:xfrm>
        </p:grpSpPr>
        <p:sp>
          <p:nvSpPr>
            <p:cNvPr id="401" name="Google Shape;401;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3" name="Google Shape;403;p32"/>
          <p:cNvGrpSpPr/>
          <p:nvPr/>
        </p:nvGrpSpPr>
        <p:grpSpPr>
          <a:xfrm>
            <a:off x="8946315" y="8312294"/>
            <a:ext cx="395362" cy="397134"/>
            <a:chOff x="1813" y="0"/>
            <a:chExt cx="809173" cy="812800"/>
          </a:xfrm>
        </p:grpSpPr>
        <p:sp>
          <p:nvSpPr>
            <p:cNvPr id="404" name="Google Shape;404;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6" name="Google Shape;406;p32"/>
          <p:cNvGrpSpPr/>
          <p:nvPr/>
        </p:nvGrpSpPr>
        <p:grpSpPr>
          <a:xfrm>
            <a:off x="9648175" y="8312294"/>
            <a:ext cx="395362" cy="397134"/>
            <a:chOff x="1813" y="0"/>
            <a:chExt cx="809173" cy="812800"/>
          </a:xfrm>
        </p:grpSpPr>
        <p:sp>
          <p:nvSpPr>
            <p:cNvPr id="407" name="Google Shape;407;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33"/>
          <p:cNvPicPr preferRelativeResize="0"/>
          <p:nvPr/>
        </p:nvPicPr>
        <p:blipFill rotWithShape="1">
          <a:blip r:embed="rId3">
            <a:alphaModFix/>
          </a:blip>
          <a:srcRect t="7827" b="7819"/>
          <a:stretch/>
        </p:blipFill>
        <p:spPr>
          <a:xfrm>
            <a:off x="0" y="0"/>
            <a:ext cx="18288001" cy="10286999"/>
          </a:xfrm>
          <a:prstGeom prst="rect">
            <a:avLst/>
          </a:prstGeom>
          <a:noFill/>
          <a:ln>
            <a:noFill/>
          </a:ln>
        </p:spPr>
      </p:pic>
      <p:sp>
        <p:nvSpPr>
          <p:cNvPr id="414" name="Google Shape;414;p33"/>
          <p:cNvSpPr txBox="1"/>
          <p:nvPr/>
        </p:nvSpPr>
        <p:spPr>
          <a:xfrm>
            <a:off x="601278" y="3898375"/>
            <a:ext cx="11196000" cy="2154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endParaRPr/>
          </a:p>
        </p:txBody>
      </p:sp>
      <p:grpSp>
        <p:nvGrpSpPr>
          <p:cNvPr id="415" name="Google Shape;415;p33"/>
          <p:cNvGrpSpPr/>
          <p:nvPr/>
        </p:nvGrpSpPr>
        <p:grpSpPr>
          <a:xfrm>
            <a:off x="14866004" y="6140576"/>
            <a:ext cx="10980397" cy="11029615"/>
            <a:chOff x="1813" y="0"/>
            <a:chExt cx="809173" cy="812800"/>
          </a:xfrm>
        </p:grpSpPr>
        <p:sp>
          <p:nvSpPr>
            <p:cNvPr id="416" name="Google Shape;416;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8" name="Google Shape;418;p33"/>
          <p:cNvGrpSpPr/>
          <p:nvPr/>
        </p:nvGrpSpPr>
        <p:grpSpPr>
          <a:xfrm>
            <a:off x="-1173901" y="-1098156"/>
            <a:ext cx="3452984" cy="3468461"/>
            <a:chOff x="1813" y="0"/>
            <a:chExt cx="809173" cy="812800"/>
          </a:xfrm>
        </p:grpSpPr>
        <p:sp>
          <p:nvSpPr>
            <p:cNvPr id="419" name="Google Shape;419;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21" name="Google Shape;421;p33"/>
          <p:cNvCxnSpPr/>
          <p:nvPr/>
        </p:nvCxnSpPr>
        <p:spPr>
          <a:xfrm rot="-29633">
            <a:off x="5385329" y="2755575"/>
            <a:ext cx="3758840" cy="0"/>
          </a:xfrm>
          <a:prstGeom prst="straightConnector1">
            <a:avLst/>
          </a:prstGeom>
          <a:noFill/>
          <a:ln w="57150" cap="flat" cmpd="sng">
            <a:solidFill>
              <a:srgbClr val="41B8D5"/>
            </a:solidFill>
            <a:prstDash val="solid"/>
            <a:round/>
            <a:headEnd type="none" w="sm" len="sm"/>
            <a:tailEnd type="none" w="sm" len="sm"/>
          </a:ln>
        </p:spPr>
      </p:cxnSp>
      <p:cxnSp>
        <p:nvCxnSpPr>
          <p:cNvPr id="422" name="Google Shape;422;p33"/>
          <p:cNvCxnSpPr/>
          <p:nvPr/>
        </p:nvCxnSpPr>
        <p:spPr>
          <a:xfrm rot="-5400000">
            <a:off x="12614034" y="5620225"/>
            <a:ext cx="1675800" cy="0"/>
          </a:xfrm>
          <a:prstGeom prst="straightConnector1">
            <a:avLst/>
          </a:prstGeom>
          <a:noFill/>
          <a:ln w="57150" cap="flat" cmpd="sng">
            <a:solidFill>
              <a:srgbClr val="41B8D5"/>
            </a:solidFill>
            <a:prstDash val="solid"/>
            <a:round/>
            <a:headEnd type="none" w="sm" len="sm"/>
            <a:tailEnd type="none" w="sm" len="sm"/>
          </a:ln>
        </p:spPr>
      </p:cxnSp>
      <p:cxnSp>
        <p:nvCxnSpPr>
          <p:cNvPr id="423" name="Google Shape;423;p33"/>
          <p:cNvCxnSpPr/>
          <p:nvPr/>
        </p:nvCxnSpPr>
        <p:spPr>
          <a:xfrm rot="-5400000">
            <a:off x="11517860" y="-1512588"/>
            <a:ext cx="3758700" cy="0"/>
          </a:xfrm>
          <a:prstGeom prst="straightConnector1">
            <a:avLst/>
          </a:prstGeom>
          <a:noFill/>
          <a:ln w="57150" cap="flat" cmpd="sng">
            <a:solidFill>
              <a:srgbClr val="41B8D5"/>
            </a:solidFill>
            <a:prstDash val="solid"/>
            <a:round/>
            <a:headEnd type="none" w="sm" len="sm"/>
            <a:tailEnd type="none" w="sm" len="sm"/>
          </a:ln>
        </p:spPr>
      </p:cxnSp>
      <p:cxnSp>
        <p:nvCxnSpPr>
          <p:cNvPr id="424" name="Google Shape;424;p33"/>
          <p:cNvCxnSpPr/>
          <p:nvPr/>
        </p:nvCxnSpPr>
        <p:spPr>
          <a:xfrm rot="-29633">
            <a:off x="17650376" y="2710760"/>
            <a:ext cx="3758840" cy="0"/>
          </a:xfrm>
          <a:prstGeom prst="straightConnector1">
            <a:avLst/>
          </a:prstGeom>
          <a:noFill/>
          <a:ln w="57150" cap="flat" cmpd="sng">
            <a:solidFill>
              <a:srgbClr val="41B8D5"/>
            </a:solidFill>
            <a:prstDash val="solid"/>
            <a:round/>
            <a:headEnd type="none" w="sm" len="sm"/>
            <a:tailEnd type="none" w="sm" len="sm"/>
          </a:ln>
        </p:spPr>
      </p:cxnSp>
      <p:sp>
        <p:nvSpPr>
          <p:cNvPr id="425" name="Google Shape;425;p33"/>
          <p:cNvSpPr txBox="1"/>
          <p:nvPr/>
        </p:nvSpPr>
        <p:spPr>
          <a:xfrm>
            <a:off x="8444250" y="277150"/>
            <a:ext cx="9901200" cy="4867200"/>
          </a:xfrm>
          <a:prstGeom prst="rect">
            <a:avLst/>
          </a:prstGeom>
          <a:noFill/>
          <a:ln>
            <a:noFill/>
          </a:ln>
          <a:effectLst>
            <a:outerShdw blurRad="842963" dist="38100" dir="108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Clr>
                <a:schemeClr val="dk1"/>
              </a:buClr>
              <a:buSzPts val="1100"/>
              <a:buFont typeface="Arial"/>
              <a:buNone/>
            </a:pPr>
            <a:r>
              <a:rPr lang="en-US" sz="9300">
                <a:solidFill>
                  <a:schemeClr val="lt1"/>
                </a:solidFill>
                <a:latin typeface="Teko Medium"/>
                <a:ea typeface="Teko Medium"/>
                <a:cs typeface="Teko Medium"/>
                <a:sym typeface="Teko Medium"/>
              </a:rPr>
              <a:t>STEPS FOR SELF-MAGNETIC FIELD</a:t>
            </a:r>
            <a:endParaRPr sz="9300">
              <a:solidFill>
                <a:schemeClr val="lt1"/>
              </a:solidFill>
              <a:latin typeface="Teko Medium"/>
              <a:ea typeface="Teko Medium"/>
              <a:cs typeface="Teko Medium"/>
              <a:sym typeface="Teko Medium"/>
            </a:endParaRPr>
          </a:p>
          <a:p>
            <a:pPr marL="0" marR="0" lvl="0" indent="0" algn="ctr" rtl="0">
              <a:lnSpc>
                <a:spcPct val="120000"/>
              </a:lnSpc>
              <a:spcBef>
                <a:spcPts val="0"/>
              </a:spcBef>
              <a:spcAft>
                <a:spcPts val="0"/>
              </a:spcAft>
              <a:buSzPts val="1100"/>
              <a:buNone/>
            </a:pPr>
            <a:r>
              <a:rPr lang="en-US" sz="9300">
                <a:solidFill>
                  <a:schemeClr val="lt1"/>
                </a:solidFill>
                <a:latin typeface="Teko Medium"/>
                <a:ea typeface="Teko Medium"/>
                <a:cs typeface="Teko Medium"/>
                <a:sym typeface="Teko Medium"/>
              </a:rPr>
              <a:t>COMPENSATION</a:t>
            </a:r>
            <a:endParaRPr sz="9300">
              <a:solidFill>
                <a:schemeClr val="lt1"/>
              </a:solidFill>
              <a:latin typeface="Teko Medium"/>
              <a:ea typeface="Teko Medium"/>
              <a:cs typeface="Teko Medium"/>
              <a:sym typeface="Teko Medium"/>
            </a:endParaRPr>
          </a:p>
        </p:txBody>
      </p:sp>
      <p:sp>
        <p:nvSpPr>
          <p:cNvPr id="426" name="Google Shape;426;p33"/>
          <p:cNvSpPr txBox="1"/>
          <p:nvPr/>
        </p:nvSpPr>
        <p:spPr>
          <a:xfrm>
            <a:off x="1078825" y="4471600"/>
            <a:ext cx="8454000" cy="4334400"/>
          </a:xfrm>
          <a:prstGeom prst="rect">
            <a:avLst/>
          </a:prstGeom>
          <a:noFill/>
          <a:ln>
            <a:noFill/>
          </a:ln>
        </p:spPr>
        <p:txBody>
          <a:bodyPr spcFirstLastPara="1" wrap="square" lIns="0" tIns="0" rIns="0" bIns="0" anchor="t" anchorCtr="0">
            <a:spAutoFit/>
          </a:bodyPr>
          <a:lstStyle/>
          <a:p>
            <a:pPr marL="457200" marR="0" lvl="0" indent="-431800" algn="l" rtl="0">
              <a:lnSpc>
                <a:spcPct val="130000"/>
              </a:lnSpc>
              <a:spcBef>
                <a:spcPts val="0"/>
              </a:spcBef>
              <a:spcAft>
                <a:spcPts val="0"/>
              </a:spcAft>
              <a:buClr>
                <a:srgbClr val="FFFFFF"/>
              </a:buClr>
              <a:buSzPts val="3200"/>
              <a:buFont typeface="Montserrat"/>
              <a:buAutoNum type="arabicPeriod"/>
            </a:pPr>
            <a:r>
              <a:rPr lang="en-US" sz="3200">
                <a:solidFill>
                  <a:srgbClr val="FFFFFF"/>
                </a:solidFill>
                <a:latin typeface="Montserrat"/>
                <a:ea typeface="Montserrat"/>
                <a:cs typeface="Montserrat"/>
                <a:sym typeface="Montserrat"/>
              </a:rPr>
              <a:t>Initialization</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AutoNum type="arabicPeriod"/>
            </a:pPr>
            <a:r>
              <a:rPr lang="en-US" sz="3200">
                <a:solidFill>
                  <a:srgbClr val="FFFFFF"/>
                </a:solidFill>
                <a:latin typeface="Montserrat"/>
                <a:ea typeface="Montserrat"/>
                <a:cs typeface="Montserrat"/>
                <a:sym typeface="Montserrat"/>
              </a:rPr>
              <a:t>Data Acquisition Loop:</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AutoNum type="arabicPeriod"/>
            </a:pPr>
            <a:r>
              <a:rPr lang="en-US" sz="3200">
                <a:solidFill>
                  <a:srgbClr val="FFFFFF"/>
                </a:solidFill>
                <a:latin typeface="Montserrat"/>
                <a:ea typeface="Montserrat"/>
                <a:cs typeface="Montserrat"/>
                <a:sym typeface="Montserrat"/>
              </a:rPr>
              <a:t>Orientation Estimation</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AutoNum type="arabicPeriod"/>
            </a:pPr>
            <a:r>
              <a:rPr lang="en-US" sz="3200">
                <a:solidFill>
                  <a:srgbClr val="FFFFFF"/>
                </a:solidFill>
                <a:latin typeface="Montserrat"/>
                <a:ea typeface="Montserrat"/>
                <a:cs typeface="Montserrat"/>
                <a:sym typeface="Montserrat"/>
              </a:rPr>
              <a:t>Magnetic Field Model</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AutoNum type="arabicPeriod"/>
            </a:pPr>
            <a:r>
              <a:rPr lang="en-US" sz="3200">
                <a:solidFill>
                  <a:srgbClr val="FFFFFF"/>
                </a:solidFill>
                <a:latin typeface="Montserrat"/>
                <a:ea typeface="Montserrat"/>
                <a:cs typeface="Montserrat"/>
                <a:sym typeface="Montserrat"/>
              </a:rPr>
              <a:t>Compensation Calculation</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AutoNum type="arabicPeriod"/>
            </a:pPr>
            <a:r>
              <a:rPr lang="en-US" sz="3200">
                <a:solidFill>
                  <a:srgbClr val="FFFFFF"/>
                </a:solidFill>
                <a:latin typeface="Montserrat"/>
                <a:ea typeface="Montserrat"/>
                <a:cs typeface="Montserrat"/>
                <a:sym typeface="Montserrat"/>
              </a:rPr>
              <a:t>Combine Components</a:t>
            </a:r>
            <a:endParaRPr sz="3200">
              <a:solidFill>
                <a:srgbClr val="FFFFFF"/>
              </a:solidFill>
              <a:latin typeface="Montserrat"/>
              <a:ea typeface="Montserrat"/>
              <a:cs typeface="Montserrat"/>
              <a:sym typeface="Montserrat"/>
            </a:endParaRPr>
          </a:p>
          <a:p>
            <a:pPr marL="457200" marR="0" lvl="0" indent="-431800" algn="l" rtl="0">
              <a:lnSpc>
                <a:spcPct val="130000"/>
              </a:lnSpc>
              <a:spcBef>
                <a:spcPts val="0"/>
              </a:spcBef>
              <a:spcAft>
                <a:spcPts val="0"/>
              </a:spcAft>
              <a:buClr>
                <a:srgbClr val="FFFFFF"/>
              </a:buClr>
              <a:buSzPts val="3200"/>
              <a:buFont typeface="Montserrat"/>
              <a:buAutoNum type="arabicPeriod"/>
            </a:pPr>
            <a:r>
              <a:rPr lang="en-US" sz="3200">
                <a:solidFill>
                  <a:srgbClr val="FFFFFF"/>
                </a:solidFill>
                <a:latin typeface="Montserrat"/>
                <a:ea typeface="Montserrat"/>
                <a:cs typeface="Montserrat"/>
                <a:sym typeface="Montserrat"/>
              </a:rPr>
              <a:t>Data Logging/Usage</a:t>
            </a:r>
            <a:endParaRPr sz="3200">
              <a:solidFill>
                <a:srgbClr val="FFFFFF"/>
              </a:solidFill>
              <a:latin typeface="Montserrat"/>
              <a:ea typeface="Montserrat"/>
              <a:cs typeface="Montserrat"/>
              <a:sym typeface="Montserrat"/>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25">
                                            <p:txEl>
                                              <p:pRg st="0" end="0"/>
                                            </p:txEl>
                                          </p:spTgt>
                                        </p:tgtEl>
                                        <p:attrNameLst>
                                          <p:attrName>style.visibility</p:attrName>
                                        </p:attrNameLst>
                                      </p:cBhvr>
                                      <p:to>
                                        <p:strVal val="visible"/>
                                      </p:to>
                                    </p:set>
                                    <p:anim calcmode="lin" valueType="num">
                                      <p:cBhvr additive="base">
                                        <p:cTn id="7" dur="500"/>
                                        <p:tgtEl>
                                          <p:spTgt spid="425">
                                            <p:txEl>
                                              <p:pRg st="0" end="0"/>
                                            </p:txEl>
                                          </p:spTgt>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425">
                                            <p:txEl>
                                              <p:pRg st="1" end="1"/>
                                            </p:txEl>
                                          </p:spTgt>
                                        </p:tgtEl>
                                        <p:attrNameLst>
                                          <p:attrName>style.visibility</p:attrName>
                                        </p:attrNameLst>
                                      </p:cBhvr>
                                      <p:to>
                                        <p:strVal val="visible"/>
                                      </p:to>
                                    </p:set>
                                    <p:anim calcmode="lin" valueType="num">
                                      <p:cBhvr additive="base">
                                        <p:cTn id="11" dur="500"/>
                                        <p:tgtEl>
                                          <p:spTgt spid="425">
                                            <p:txEl>
                                              <p:pRg st="1" end="1"/>
                                            </p:txEl>
                                          </p:spTgt>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1" fill="hold" nodeType="afterEffect">
                                  <p:stCondLst>
                                    <p:cond delay="0"/>
                                  </p:stCondLst>
                                  <p:childTnLst>
                                    <p:set>
                                      <p:cBhvr>
                                        <p:cTn id="14" dur="1" fill="hold">
                                          <p:stCondLst>
                                            <p:cond delay="0"/>
                                          </p:stCondLst>
                                        </p:cTn>
                                        <p:tgtEl>
                                          <p:spTgt spid="426">
                                            <p:txEl>
                                              <p:pRg st="0" end="0"/>
                                            </p:txEl>
                                          </p:spTgt>
                                        </p:tgtEl>
                                        <p:attrNameLst>
                                          <p:attrName>style.visibility</p:attrName>
                                        </p:attrNameLst>
                                      </p:cBhvr>
                                      <p:to>
                                        <p:strVal val="visible"/>
                                      </p:to>
                                    </p:set>
                                    <p:anim calcmode="lin" valueType="num">
                                      <p:cBhvr additive="base">
                                        <p:cTn id="15" dur="1000"/>
                                        <p:tgtEl>
                                          <p:spTgt spid="42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1" fill="hold" nodeType="afterEffect">
                                  <p:stCondLst>
                                    <p:cond delay="0"/>
                                  </p:stCondLst>
                                  <p:childTnLst>
                                    <p:set>
                                      <p:cBhvr>
                                        <p:cTn id="18" dur="1" fill="hold">
                                          <p:stCondLst>
                                            <p:cond delay="0"/>
                                          </p:stCondLst>
                                        </p:cTn>
                                        <p:tgtEl>
                                          <p:spTgt spid="426">
                                            <p:txEl>
                                              <p:pRg st="1" end="1"/>
                                            </p:txEl>
                                          </p:spTgt>
                                        </p:tgtEl>
                                        <p:attrNameLst>
                                          <p:attrName>style.visibility</p:attrName>
                                        </p:attrNameLst>
                                      </p:cBhvr>
                                      <p:to>
                                        <p:strVal val="visible"/>
                                      </p:to>
                                    </p:set>
                                    <p:anim calcmode="lin" valueType="num">
                                      <p:cBhvr additive="base">
                                        <p:cTn id="19" dur="1000"/>
                                        <p:tgtEl>
                                          <p:spTgt spid="426">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2" presetClass="entr" presetSubtype="1" fill="hold" nodeType="afterEffect">
                                  <p:stCondLst>
                                    <p:cond delay="0"/>
                                  </p:stCondLst>
                                  <p:childTnLst>
                                    <p:set>
                                      <p:cBhvr>
                                        <p:cTn id="22" dur="1" fill="hold">
                                          <p:stCondLst>
                                            <p:cond delay="0"/>
                                          </p:stCondLst>
                                        </p:cTn>
                                        <p:tgtEl>
                                          <p:spTgt spid="426">
                                            <p:txEl>
                                              <p:pRg st="2" end="2"/>
                                            </p:txEl>
                                          </p:spTgt>
                                        </p:tgtEl>
                                        <p:attrNameLst>
                                          <p:attrName>style.visibility</p:attrName>
                                        </p:attrNameLst>
                                      </p:cBhvr>
                                      <p:to>
                                        <p:strVal val="visible"/>
                                      </p:to>
                                    </p:set>
                                    <p:anim calcmode="lin" valueType="num">
                                      <p:cBhvr additive="base">
                                        <p:cTn id="23" dur="1000"/>
                                        <p:tgtEl>
                                          <p:spTgt spid="426">
                                            <p:txEl>
                                              <p:pRg st="2" end="2"/>
                                            </p:txEl>
                                          </p:spTgt>
                                        </p:tgtEl>
                                        <p:attrNameLst>
                                          <p:attrName>ppt_y</p:attrName>
                                        </p:attrNameLst>
                                      </p:cBhvr>
                                      <p:tavLst>
                                        <p:tav tm="0">
                                          <p:val>
                                            <p:strVal val="#ppt_y-1"/>
                                          </p:val>
                                        </p:tav>
                                        <p:tav tm="100000">
                                          <p:val>
                                            <p:strVal val="#ppt_y"/>
                                          </p:val>
                                        </p:tav>
                                      </p:tavLst>
                                    </p:anim>
                                  </p:childTnLst>
                                </p:cTn>
                              </p:par>
                            </p:childTnLst>
                          </p:cTn>
                        </p:par>
                        <p:par>
                          <p:cTn id="24" fill="hold">
                            <p:stCondLst>
                              <p:cond delay="4000"/>
                            </p:stCondLst>
                            <p:childTnLst>
                              <p:par>
                                <p:cTn id="25" presetID="2" presetClass="entr" presetSubtype="1" fill="hold" nodeType="afterEffect">
                                  <p:stCondLst>
                                    <p:cond delay="0"/>
                                  </p:stCondLst>
                                  <p:childTnLst>
                                    <p:set>
                                      <p:cBhvr>
                                        <p:cTn id="26" dur="1" fill="hold">
                                          <p:stCondLst>
                                            <p:cond delay="0"/>
                                          </p:stCondLst>
                                        </p:cTn>
                                        <p:tgtEl>
                                          <p:spTgt spid="426">
                                            <p:txEl>
                                              <p:pRg st="3" end="3"/>
                                            </p:txEl>
                                          </p:spTgt>
                                        </p:tgtEl>
                                        <p:attrNameLst>
                                          <p:attrName>style.visibility</p:attrName>
                                        </p:attrNameLst>
                                      </p:cBhvr>
                                      <p:to>
                                        <p:strVal val="visible"/>
                                      </p:to>
                                    </p:set>
                                    <p:anim calcmode="lin" valueType="num">
                                      <p:cBhvr additive="base">
                                        <p:cTn id="27" dur="1000"/>
                                        <p:tgtEl>
                                          <p:spTgt spid="426">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426">
                                            <p:txEl>
                                              <p:pRg st="4" end="4"/>
                                            </p:txEl>
                                          </p:spTgt>
                                        </p:tgtEl>
                                        <p:attrNameLst>
                                          <p:attrName>style.visibility</p:attrName>
                                        </p:attrNameLst>
                                      </p:cBhvr>
                                      <p:to>
                                        <p:strVal val="visible"/>
                                      </p:to>
                                    </p:set>
                                    <p:anim calcmode="lin" valueType="num">
                                      <p:cBhvr additive="base">
                                        <p:cTn id="31" dur="1000"/>
                                        <p:tgtEl>
                                          <p:spTgt spid="426">
                                            <p:txEl>
                                              <p:pRg st="4" end="4"/>
                                            </p:txEl>
                                          </p:spTgt>
                                        </p:tgtEl>
                                        <p:attrNameLst>
                                          <p:attrName>ppt_y</p:attrName>
                                        </p:attrNameLst>
                                      </p:cBhvr>
                                      <p:tavLst>
                                        <p:tav tm="0">
                                          <p:val>
                                            <p:strVal val="#ppt_y-1"/>
                                          </p:val>
                                        </p:tav>
                                        <p:tav tm="100000">
                                          <p:val>
                                            <p:strVal val="#ppt_y"/>
                                          </p:val>
                                        </p:tav>
                                      </p:tavLst>
                                    </p:anim>
                                  </p:childTnLst>
                                </p:cTn>
                              </p:par>
                            </p:childTnLst>
                          </p:cTn>
                        </p:par>
                        <p:par>
                          <p:cTn id="32" fill="hold">
                            <p:stCondLst>
                              <p:cond delay="6000"/>
                            </p:stCondLst>
                            <p:childTnLst>
                              <p:par>
                                <p:cTn id="33" presetID="2" presetClass="entr" presetSubtype="1" fill="hold" nodeType="afterEffect">
                                  <p:stCondLst>
                                    <p:cond delay="0"/>
                                  </p:stCondLst>
                                  <p:childTnLst>
                                    <p:set>
                                      <p:cBhvr>
                                        <p:cTn id="34" dur="1" fill="hold">
                                          <p:stCondLst>
                                            <p:cond delay="0"/>
                                          </p:stCondLst>
                                        </p:cTn>
                                        <p:tgtEl>
                                          <p:spTgt spid="426">
                                            <p:txEl>
                                              <p:pRg st="5" end="5"/>
                                            </p:txEl>
                                          </p:spTgt>
                                        </p:tgtEl>
                                        <p:attrNameLst>
                                          <p:attrName>style.visibility</p:attrName>
                                        </p:attrNameLst>
                                      </p:cBhvr>
                                      <p:to>
                                        <p:strVal val="visible"/>
                                      </p:to>
                                    </p:set>
                                    <p:anim calcmode="lin" valueType="num">
                                      <p:cBhvr additive="base">
                                        <p:cTn id="35" dur="1000"/>
                                        <p:tgtEl>
                                          <p:spTgt spid="426">
                                            <p:txEl>
                                              <p:pRg st="5" end="5"/>
                                            </p:txEl>
                                          </p:spTgt>
                                        </p:tgtEl>
                                        <p:attrNameLst>
                                          <p:attrName>ppt_y</p:attrName>
                                        </p:attrNameLst>
                                      </p:cBhvr>
                                      <p:tavLst>
                                        <p:tav tm="0">
                                          <p:val>
                                            <p:strVal val="#ppt_y-1"/>
                                          </p:val>
                                        </p:tav>
                                        <p:tav tm="100000">
                                          <p:val>
                                            <p:strVal val="#ppt_y"/>
                                          </p:val>
                                        </p:tav>
                                      </p:tavLst>
                                    </p:anim>
                                  </p:childTnLst>
                                </p:cTn>
                              </p:par>
                            </p:childTnLst>
                          </p:cTn>
                        </p:par>
                        <p:par>
                          <p:cTn id="36" fill="hold">
                            <p:stCondLst>
                              <p:cond delay="7000"/>
                            </p:stCondLst>
                            <p:childTnLst>
                              <p:par>
                                <p:cTn id="37" presetID="2" presetClass="entr" presetSubtype="1" fill="hold" nodeType="afterEffect">
                                  <p:stCondLst>
                                    <p:cond delay="0"/>
                                  </p:stCondLst>
                                  <p:childTnLst>
                                    <p:set>
                                      <p:cBhvr>
                                        <p:cTn id="38" dur="1" fill="hold">
                                          <p:stCondLst>
                                            <p:cond delay="0"/>
                                          </p:stCondLst>
                                        </p:cTn>
                                        <p:tgtEl>
                                          <p:spTgt spid="426">
                                            <p:txEl>
                                              <p:pRg st="6" end="6"/>
                                            </p:txEl>
                                          </p:spTgt>
                                        </p:tgtEl>
                                        <p:attrNameLst>
                                          <p:attrName>style.visibility</p:attrName>
                                        </p:attrNameLst>
                                      </p:cBhvr>
                                      <p:to>
                                        <p:strVal val="visible"/>
                                      </p:to>
                                    </p:set>
                                    <p:anim calcmode="lin" valueType="num">
                                      <p:cBhvr additive="base">
                                        <p:cTn id="39" dur="1000"/>
                                        <p:tgtEl>
                                          <p:spTgt spid="42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34"/>
          <p:cNvPicPr preferRelativeResize="0"/>
          <p:nvPr/>
        </p:nvPicPr>
        <p:blipFill rotWithShape="1">
          <a:blip r:embed="rId3">
            <a:alphaModFix/>
          </a:blip>
          <a:srcRect t="7827" b="7819"/>
          <a:stretch/>
        </p:blipFill>
        <p:spPr>
          <a:xfrm>
            <a:off x="0" y="0"/>
            <a:ext cx="18288001" cy="10286999"/>
          </a:xfrm>
          <a:prstGeom prst="rect">
            <a:avLst/>
          </a:prstGeom>
          <a:noFill/>
          <a:ln>
            <a:noFill/>
          </a:ln>
        </p:spPr>
      </p:pic>
      <p:sp>
        <p:nvSpPr>
          <p:cNvPr id="432" name="Google Shape;432;p34"/>
          <p:cNvSpPr txBox="1"/>
          <p:nvPr/>
        </p:nvSpPr>
        <p:spPr>
          <a:xfrm>
            <a:off x="601278" y="3898375"/>
            <a:ext cx="11196000" cy="2154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endParaRPr/>
          </a:p>
        </p:txBody>
      </p:sp>
      <p:grpSp>
        <p:nvGrpSpPr>
          <p:cNvPr id="433" name="Google Shape;433;p34"/>
          <p:cNvGrpSpPr/>
          <p:nvPr/>
        </p:nvGrpSpPr>
        <p:grpSpPr>
          <a:xfrm>
            <a:off x="14866004" y="6140576"/>
            <a:ext cx="10980397" cy="11029615"/>
            <a:chOff x="1813" y="0"/>
            <a:chExt cx="809173" cy="812800"/>
          </a:xfrm>
        </p:grpSpPr>
        <p:sp>
          <p:nvSpPr>
            <p:cNvPr id="434" name="Google Shape;434;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6" name="Google Shape;436;p34"/>
          <p:cNvGrpSpPr/>
          <p:nvPr/>
        </p:nvGrpSpPr>
        <p:grpSpPr>
          <a:xfrm>
            <a:off x="-1173901" y="-1098156"/>
            <a:ext cx="3452984" cy="3468461"/>
            <a:chOff x="1813" y="0"/>
            <a:chExt cx="809173" cy="812800"/>
          </a:xfrm>
        </p:grpSpPr>
        <p:sp>
          <p:nvSpPr>
            <p:cNvPr id="437" name="Google Shape;437;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39" name="Google Shape;439;p34"/>
          <p:cNvCxnSpPr/>
          <p:nvPr/>
        </p:nvCxnSpPr>
        <p:spPr>
          <a:xfrm rot="-29633">
            <a:off x="5385329" y="2755575"/>
            <a:ext cx="3758840" cy="0"/>
          </a:xfrm>
          <a:prstGeom prst="straightConnector1">
            <a:avLst/>
          </a:prstGeom>
          <a:noFill/>
          <a:ln w="57150" cap="flat" cmpd="sng">
            <a:solidFill>
              <a:srgbClr val="41B8D5"/>
            </a:solidFill>
            <a:prstDash val="solid"/>
            <a:round/>
            <a:headEnd type="none" w="sm" len="sm"/>
            <a:tailEnd type="none" w="sm" len="sm"/>
          </a:ln>
        </p:spPr>
      </p:cxnSp>
      <p:cxnSp>
        <p:nvCxnSpPr>
          <p:cNvPr id="440" name="Google Shape;440;p34"/>
          <p:cNvCxnSpPr/>
          <p:nvPr/>
        </p:nvCxnSpPr>
        <p:spPr>
          <a:xfrm rot="-5400000">
            <a:off x="12614034" y="5620225"/>
            <a:ext cx="1675800" cy="0"/>
          </a:xfrm>
          <a:prstGeom prst="straightConnector1">
            <a:avLst/>
          </a:prstGeom>
          <a:noFill/>
          <a:ln w="57150" cap="flat" cmpd="sng">
            <a:solidFill>
              <a:srgbClr val="41B8D5"/>
            </a:solidFill>
            <a:prstDash val="solid"/>
            <a:round/>
            <a:headEnd type="none" w="sm" len="sm"/>
            <a:tailEnd type="none" w="sm" len="sm"/>
          </a:ln>
        </p:spPr>
      </p:cxnSp>
      <p:cxnSp>
        <p:nvCxnSpPr>
          <p:cNvPr id="441" name="Google Shape;441;p34"/>
          <p:cNvCxnSpPr/>
          <p:nvPr/>
        </p:nvCxnSpPr>
        <p:spPr>
          <a:xfrm rot="-5400000">
            <a:off x="11517860" y="-1512588"/>
            <a:ext cx="3758700" cy="0"/>
          </a:xfrm>
          <a:prstGeom prst="straightConnector1">
            <a:avLst/>
          </a:prstGeom>
          <a:noFill/>
          <a:ln w="57150" cap="flat" cmpd="sng">
            <a:solidFill>
              <a:srgbClr val="41B8D5"/>
            </a:solidFill>
            <a:prstDash val="solid"/>
            <a:round/>
            <a:headEnd type="none" w="sm" len="sm"/>
            <a:tailEnd type="none" w="sm" len="sm"/>
          </a:ln>
        </p:spPr>
      </p:cxnSp>
      <p:cxnSp>
        <p:nvCxnSpPr>
          <p:cNvPr id="442" name="Google Shape;442;p34"/>
          <p:cNvCxnSpPr/>
          <p:nvPr/>
        </p:nvCxnSpPr>
        <p:spPr>
          <a:xfrm rot="-29633">
            <a:off x="17650376" y="2710760"/>
            <a:ext cx="3758840" cy="0"/>
          </a:xfrm>
          <a:prstGeom prst="straightConnector1">
            <a:avLst/>
          </a:prstGeom>
          <a:noFill/>
          <a:ln w="57150" cap="flat" cmpd="sng">
            <a:solidFill>
              <a:srgbClr val="41B8D5"/>
            </a:solidFill>
            <a:prstDash val="solid"/>
            <a:round/>
            <a:headEnd type="none" w="sm" len="sm"/>
            <a:tailEnd type="none" w="sm" len="sm"/>
          </a:ln>
        </p:spPr>
      </p:cxnSp>
      <p:sp>
        <p:nvSpPr>
          <p:cNvPr id="443" name="Google Shape;443;p34"/>
          <p:cNvSpPr txBox="1"/>
          <p:nvPr/>
        </p:nvSpPr>
        <p:spPr>
          <a:xfrm>
            <a:off x="9685157" y="519150"/>
            <a:ext cx="7728900" cy="3004500"/>
          </a:xfrm>
          <a:prstGeom prst="rect">
            <a:avLst/>
          </a:prstGeom>
          <a:noFill/>
          <a:ln>
            <a:noFill/>
          </a:ln>
          <a:effectLst>
            <a:outerShdw blurRad="842963" dist="38100" dir="1080000" algn="bl" rotWithShape="0">
              <a:srgbClr val="6CE5E8">
                <a:alpha val="95000"/>
              </a:srgbClr>
            </a:outerShdw>
          </a:effectLst>
        </p:spPr>
        <p:txBody>
          <a:bodyPr spcFirstLastPara="1" wrap="square" lIns="0" tIns="0" rIns="0" bIns="0" anchor="t" anchorCtr="0">
            <a:spAutoFit/>
          </a:bodyPr>
          <a:lstStyle/>
          <a:p>
            <a:pPr marL="0" lvl="0" indent="0" algn="ctr" rtl="0">
              <a:lnSpc>
                <a:spcPct val="80000"/>
              </a:lnSpc>
              <a:spcBef>
                <a:spcPts val="0"/>
              </a:spcBef>
              <a:spcAft>
                <a:spcPts val="0"/>
              </a:spcAft>
              <a:buClr>
                <a:schemeClr val="dk1"/>
              </a:buClr>
              <a:buFont typeface="Arial"/>
              <a:buNone/>
            </a:pPr>
            <a:r>
              <a:rPr lang="en-US" sz="12200">
                <a:solidFill>
                  <a:schemeClr val="lt1"/>
                </a:solidFill>
                <a:latin typeface="Teko Medium"/>
                <a:ea typeface="Teko Medium"/>
                <a:cs typeface="Teko Medium"/>
                <a:sym typeface="Teko Medium"/>
              </a:rPr>
              <a:t>BLOCK DIAGRAM</a:t>
            </a:r>
            <a:endParaRPr sz="4000"/>
          </a:p>
        </p:txBody>
      </p:sp>
      <p:pic>
        <p:nvPicPr>
          <p:cNvPr id="444" name="Google Shape;444;p34"/>
          <p:cNvPicPr preferRelativeResize="0"/>
          <p:nvPr/>
        </p:nvPicPr>
        <p:blipFill>
          <a:blip r:embed="rId4">
            <a:alphaModFix/>
          </a:blip>
          <a:stretch>
            <a:fillRect/>
          </a:stretch>
        </p:blipFill>
        <p:spPr>
          <a:xfrm>
            <a:off x="1881697" y="4641800"/>
            <a:ext cx="14524599" cy="2856575"/>
          </a:xfrm>
          <a:prstGeom prst="rect">
            <a:avLst/>
          </a:prstGeom>
          <a:noFill/>
          <a:ln>
            <a:noFill/>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43">
                                            <p:txEl>
                                              <p:pRg st="0" end="0"/>
                                            </p:txEl>
                                          </p:spTgt>
                                        </p:tgtEl>
                                        <p:attrNameLst>
                                          <p:attrName>style.visibility</p:attrName>
                                        </p:attrNameLst>
                                      </p:cBhvr>
                                      <p:to>
                                        <p:strVal val="visible"/>
                                      </p:to>
                                    </p:set>
                                    <p:anim calcmode="lin" valueType="num">
                                      <p:cBhvr additive="base">
                                        <p:cTn id="7" dur="500"/>
                                        <p:tgtEl>
                                          <p:spTgt spid="443">
                                            <p:txEl>
                                              <p:pRg st="0" end="0"/>
                                            </p:txEl>
                                          </p:spTgt>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1000"/>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35"/>
          <p:cNvPicPr preferRelativeResize="0"/>
          <p:nvPr/>
        </p:nvPicPr>
        <p:blipFill>
          <a:blip r:embed="rId3">
            <a:alphaModFix/>
          </a:blip>
          <a:stretch>
            <a:fillRect/>
          </a:stretch>
        </p:blipFill>
        <p:spPr>
          <a:xfrm>
            <a:off x="703357" y="1757350"/>
            <a:ext cx="8069960" cy="8858824"/>
          </a:xfrm>
          <a:prstGeom prst="rect">
            <a:avLst/>
          </a:prstGeom>
          <a:noFill/>
          <a:ln>
            <a:noFill/>
          </a:ln>
        </p:spPr>
      </p:pic>
      <p:pic>
        <p:nvPicPr>
          <p:cNvPr id="450" name="Google Shape;450;p35"/>
          <p:cNvPicPr preferRelativeResize="0"/>
          <p:nvPr/>
        </p:nvPicPr>
        <p:blipFill rotWithShape="1">
          <a:blip r:embed="rId4">
            <a:alphaModFix/>
          </a:blip>
          <a:srcRect t="7825" b="7824"/>
          <a:stretch/>
        </p:blipFill>
        <p:spPr>
          <a:xfrm>
            <a:off x="0" y="0"/>
            <a:ext cx="18288000" cy="10287000"/>
          </a:xfrm>
          <a:prstGeom prst="rect">
            <a:avLst/>
          </a:prstGeom>
          <a:noFill/>
          <a:ln>
            <a:noFill/>
          </a:ln>
        </p:spPr>
      </p:pic>
      <p:cxnSp>
        <p:nvCxnSpPr>
          <p:cNvPr id="451" name="Google Shape;451;p35"/>
          <p:cNvCxnSpPr/>
          <p:nvPr/>
        </p:nvCxnSpPr>
        <p:spPr>
          <a:xfrm rot="-5400000">
            <a:off x="7236063" y="10190598"/>
            <a:ext cx="3758723" cy="0"/>
          </a:xfrm>
          <a:prstGeom prst="straightConnector1">
            <a:avLst/>
          </a:prstGeom>
          <a:noFill/>
          <a:ln w="57150" cap="flat" cmpd="sng">
            <a:solidFill>
              <a:srgbClr val="41B8D5"/>
            </a:solidFill>
            <a:prstDash val="solid"/>
            <a:round/>
            <a:headEnd type="none" w="sm" len="sm"/>
            <a:tailEnd type="none" w="sm" len="sm"/>
          </a:ln>
        </p:spPr>
      </p:cxnSp>
      <p:grpSp>
        <p:nvGrpSpPr>
          <p:cNvPr id="452" name="Google Shape;452;p35"/>
          <p:cNvGrpSpPr/>
          <p:nvPr/>
        </p:nvGrpSpPr>
        <p:grpSpPr>
          <a:xfrm>
            <a:off x="3062618" y="1802528"/>
            <a:ext cx="12162764" cy="6537284"/>
            <a:chOff x="0" y="-38100"/>
            <a:chExt cx="3203362" cy="1721754"/>
          </a:xfrm>
        </p:grpSpPr>
        <p:sp>
          <p:nvSpPr>
            <p:cNvPr id="453" name="Google Shape;453;p35"/>
            <p:cNvSpPr/>
            <p:nvPr/>
          </p:nvSpPr>
          <p:spPr>
            <a:xfrm>
              <a:off x="0" y="0"/>
              <a:ext cx="3203362" cy="1683654"/>
            </a:xfrm>
            <a:custGeom>
              <a:avLst/>
              <a:gdLst/>
              <a:ahLst/>
              <a:cxnLst/>
              <a:rect l="l" t="t" r="r" b="b"/>
              <a:pathLst>
                <a:path w="3203362" h="1683654" extrusionOk="0">
                  <a:moveTo>
                    <a:pt x="0" y="0"/>
                  </a:moveTo>
                  <a:lnTo>
                    <a:pt x="3203362" y="0"/>
                  </a:lnTo>
                  <a:lnTo>
                    <a:pt x="3203362" y="1683654"/>
                  </a:lnTo>
                  <a:lnTo>
                    <a:pt x="0" y="1683654"/>
                  </a:lnTo>
                  <a:close/>
                </a:path>
              </a:pathLst>
            </a:custGeom>
            <a:solidFill>
              <a:srgbClr val="132E57">
                <a:alpha val="80000"/>
              </a:srgbClr>
            </a:solidFill>
            <a:ln>
              <a:noFill/>
            </a:ln>
          </p:spPr>
        </p:sp>
        <p:sp>
          <p:nvSpPr>
            <p:cNvPr id="454" name="Google Shape;454;p3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5" name="Google Shape;455;p35"/>
          <p:cNvGrpSpPr/>
          <p:nvPr/>
        </p:nvGrpSpPr>
        <p:grpSpPr>
          <a:xfrm>
            <a:off x="8244455" y="2738423"/>
            <a:ext cx="395370" cy="397142"/>
            <a:chOff x="1813" y="0"/>
            <a:chExt cx="809173" cy="812800"/>
          </a:xfrm>
        </p:grpSpPr>
        <p:sp>
          <p:nvSpPr>
            <p:cNvPr id="456" name="Google Shape;456;p3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8" name="Google Shape;458;p35"/>
          <p:cNvGrpSpPr/>
          <p:nvPr/>
        </p:nvGrpSpPr>
        <p:grpSpPr>
          <a:xfrm>
            <a:off x="8946315" y="2738423"/>
            <a:ext cx="395370" cy="397142"/>
            <a:chOff x="1813" y="0"/>
            <a:chExt cx="809173" cy="812800"/>
          </a:xfrm>
        </p:grpSpPr>
        <p:sp>
          <p:nvSpPr>
            <p:cNvPr id="459" name="Google Shape;459;p3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1" name="Google Shape;461;p35"/>
          <p:cNvGrpSpPr/>
          <p:nvPr/>
        </p:nvGrpSpPr>
        <p:grpSpPr>
          <a:xfrm>
            <a:off x="9648175" y="2738423"/>
            <a:ext cx="395370" cy="397142"/>
            <a:chOff x="1813" y="0"/>
            <a:chExt cx="809173" cy="812800"/>
          </a:xfrm>
        </p:grpSpPr>
        <p:sp>
          <p:nvSpPr>
            <p:cNvPr id="462" name="Google Shape;462;p3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64" name="Google Shape;464;p35"/>
          <p:cNvCxnSpPr/>
          <p:nvPr/>
        </p:nvCxnSpPr>
        <p:spPr>
          <a:xfrm>
            <a:off x="-752228" y="4975931"/>
            <a:ext cx="4742565" cy="0"/>
          </a:xfrm>
          <a:prstGeom prst="straightConnector1">
            <a:avLst/>
          </a:prstGeom>
          <a:noFill/>
          <a:ln w="57150" cap="flat" cmpd="sng">
            <a:solidFill>
              <a:srgbClr val="41B8D5"/>
            </a:solidFill>
            <a:prstDash val="solid"/>
            <a:round/>
            <a:headEnd type="none" w="sm" len="sm"/>
            <a:tailEnd type="none" w="sm" len="sm"/>
          </a:ln>
        </p:spPr>
      </p:cxnSp>
      <p:cxnSp>
        <p:nvCxnSpPr>
          <p:cNvPr id="465" name="Google Shape;465;p35"/>
          <p:cNvCxnSpPr/>
          <p:nvPr/>
        </p:nvCxnSpPr>
        <p:spPr>
          <a:xfrm rot="-5400000">
            <a:off x="7236063" y="39252"/>
            <a:ext cx="3758723" cy="0"/>
          </a:xfrm>
          <a:prstGeom prst="straightConnector1">
            <a:avLst/>
          </a:prstGeom>
          <a:noFill/>
          <a:ln w="57150" cap="flat" cmpd="sng">
            <a:solidFill>
              <a:srgbClr val="41B8D5"/>
            </a:solidFill>
            <a:prstDash val="solid"/>
            <a:round/>
            <a:headEnd type="none" w="sm" len="sm"/>
            <a:tailEnd type="none" w="sm" len="sm"/>
          </a:ln>
        </p:spPr>
      </p:cxnSp>
      <p:cxnSp>
        <p:nvCxnSpPr>
          <p:cNvPr id="466" name="Google Shape;466;p35"/>
          <p:cNvCxnSpPr/>
          <p:nvPr/>
        </p:nvCxnSpPr>
        <p:spPr>
          <a:xfrm rot="20080">
            <a:off x="14213529" y="4933070"/>
            <a:ext cx="4891737" cy="0"/>
          </a:xfrm>
          <a:prstGeom prst="straightConnector1">
            <a:avLst/>
          </a:prstGeom>
          <a:noFill/>
          <a:ln w="57150" cap="flat" cmpd="sng">
            <a:solidFill>
              <a:srgbClr val="41B8D5"/>
            </a:solidFill>
            <a:prstDash val="solid"/>
            <a:round/>
            <a:headEnd type="none" w="sm" len="sm"/>
            <a:tailEnd type="none" w="sm" len="sm"/>
          </a:ln>
        </p:spPr>
      </p:cxnSp>
      <p:sp>
        <p:nvSpPr>
          <p:cNvPr id="467" name="Google Shape;467;p35"/>
          <p:cNvSpPr txBox="1"/>
          <p:nvPr/>
        </p:nvSpPr>
        <p:spPr>
          <a:xfrm>
            <a:off x="2748825" y="208700"/>
            <a:ext cx="12733200" cy="1847100"/>
          </a:xfrm>
          <a:prstGeom prst="rect">
            <a:avLst/>
          </a:prstGeom>
          <a:noFill/>
          <a:ln>
            <a:noFill/>
          </a:ln>
          <a:effectLst>
            <a:outerShdw blurRad="828675" dist="19050" dir="1020000" algn="bl" rotWithShape="0">
              <a:srgbClr val="6CE5E8">
                <a:alpha val="94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a:solidFill>
                  <a:schemeClr val="lt1"/>
                </a:solidFill>
                <a:latin typeface="Teko Medium"/>
                <a:ea typeface="Teko Medium"/>
                <a:cs typeface="Teko Medium"/>
                <a:sym typeface="Teko Medium"/>
              </a:rPr>
              <a:t>MATLAB SAMPLE DATA</a:t>
            </a:r>
            <a:endParaRPr/>
          </a:p>
        </p:txBody>
      </p:sp>
      <p:pic>
        <p:nvPicPr>
          <p:cNvPr id="468" name="Google Shape;468;p35"/>
          <p:cNvPicPr preferRelativeResize="0"/>
          <p:nvPr/>
        </p:nvPicPr>
        <p:blipFill>
          <a:blip r:embed="rId5">
            <a:alphaModFix/>
          </a:blip>
          <a:stretch>
            <a:fillRect/>
          </a:stretch>
        </p:blipFill>
        <p:spPr>
          <a:xfrm>
            <a:off x="530338" y="2055812"/>
            <a:ext cx="7714100" cy="7536417"/>
          </a:xfrm>
          <a:prstGeom prst="rect">
            <a:avLst/>
          </a:prstGeom>
          <a:noFill/>
          <a:ln>
            <a:noFill/>
          </a:ln>
        </p:spPr>
      </p:pic>
      <p:pic>
        <p:nvPicPr>
          <p:cNvPr id="469" name="Google Shape;469;p35"/>
          <p:cNvPicPr preferRelativeResize="0"/>
          <p:nvPr/>
        </p:nvPicPr>
        <p:blipFill>
          <a:blip r:embed="rId5">
            <a:alphaModFix/>
          </a:blip>
          <a:stretch>
            <a:fillRect/>
          </a:stretch>
        </p:blipFill>
        <p:spPr>
          <a:xfrm>
            <a:off x="9514675" y="1957550"/>
            <a:ext cx="7714100" cy="76629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36"/>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475" name="Google Shape;475;p36"/>
          <p:cNvSpPr txBox="1"/>
          <p:nvPr/>
        </p:nvSpPr>
        <p:spPr>
          <a:xfrm>
            <a:off x="5618824" y="3843195"/>
            <a:ext cx="7135200" cy="1847100"/>
          </a:xfrm>
          <a:prstGeom prst="rect">
            <a:avLst/>
          </a:prstGeom>
          <a:noFill/>
          <a:ln>
            <a:noFill/>
          </a:ln>
          <a:effectLst>
            <a:outerShdw blurRad="828675" dist="19050" dir="1020000" algn="bl" rotWithShape="0">
              <a:srgbClr val="6CE5E8">
                <a:alpha val="94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a:solidFill>
                  <a:schemeClr val="lt1"/>
                </a:solidFill>
                <a:latin typeface="Teko Medium"/>
                <a:ea typeface="Teko Medium"/>
                <a:cs typeface="Teko Medium"/>
                <a:sym typeface="Teko Medium"/>
              </a:rPr>
              <a:t>THANK YOU!</a:t>
            </a:r>
            <a:endParaRPr/>
          </a:p>
        </p:txBody>
      </p:sp>
      <p:cxnSp>
        <p:nvCxnSpPr>
          <p:cNvPr id="477" name="Google Shape;477;p36"/>
          <p:cNvCxnSpPr/>
          <p:nvPr/>
        </p:nvCxnSpPr>
        <p:spPr>
          <a:xfrm rot="-5412670">
            <a:off x="5334377" y="-1359699"/>
            <a:ext cx="7534326" cy="0"/>
          </a:xfrm>
          <a:prstGeom prst="straightConnector1">
            <a:avLst/>
          </a:prstGeom>
          <a:noFill/>
          <a:ln w="57150" cap="flat" cmpd="sng">
            <a:solidFill>
              <a:srgbClr val="41B8D5"/>
            </a:solidFill>
            <a:prstDash val="solid"/>
            <a:round/>
            <a:headEnd type="none" w="sm" len="sm"/>
            <a:tailEnd type="none" w="sm" len="sm"/>
          </a:ln>
        </p:spPr>
      </p:cxnSp>
      <p:cxnSp>
        <p:nvCxnSpPr>
          <p:cNvPr id="478" name="Google Shape;478;p36"/>
          <p:cNvCxnSpPr/>
          <p:nvPr/>
        </p:nvCxnSpPr>
        <p:spPr>
          <a:xfrm rot="-5412670">
            <a:off x="5376837" y="10460495"/>
            <a:ext cx="7534326" cy="0"/>
          </a:xfrm>
          <a:prstGeom prst="straightConnector1">
            <a:avLst/>
          </a:prstGeom>
          <a:noFill/>
          <a:ln w="57150" cap="flat" cmpd="sng">
            <a:solidFill>
              <a:srgbClr val="41B8D5"/>
            </a:solidFill>
            <a:prstDash val="solid"/>
            <a:round/>
            <a:headEnd type="none" w="sm" len="sm"/>
            <a:tailEnd type="none" w="sm" len="sm"/>
          </a:ln>
        </p:spPr>
      </p:cxnSp>
      <p:cxnSp>
        <p:nvCxnSpPr>
          <p:cNvPr id="479" name="Google Shape;479;p36"/>
          <p:cNvCxnSpPr/>
          <p:nvPr/>
        </p:nvCxnSpPr>
        <p:spPr>
          <a:xfrm>
            <a:off x="-2738463" y="4681395"/>
            <a:ext cx="7534326" cy="0"/>
          </a:xfrm>
          <a:prstGeom prst="straightConnector1">
            <a:avLst/>
          </a:prstGeom>
          <a:noFill/>
          <a:ln w="57150" cap="flat" cmpd="sng">
            <a:solidFill>
              <a:srgbClr val="41B8D5"/>
            </a:solidFill>
            <a:prstDash val="solid"/>
            <a:round/>
            <a:headEnd type="none" w="sm" len="sm"/>
            <a:tailEnd type="none" w="sm" len="sm"/>
          </a:ln>
        </p:spPr>
      </p:cxnSp>
      <p:cxnSp>
        <p:nvCxnSpPr>
          <p:cNvPr id="480" name="Google Shape;480;p36"/>
          <p:cNvCxnSpPr/>
          <p:nvPr/>
        </p:nvCxnSpPr>
        <p:spPr>
          <a:xfrm>
            <a:off x="13492137" y="4624245"/>
            <a:ext cx="7534326"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5"/>
                                        </p:tgtEl>
                                        <p:attrNameLst>
                                          <p:attrName>style.visibility</p:attrName>
                                        </p:attrNameLst>
                                      </p:cBhvr>
                                      <p:to>
                                        <p:strVal val="visible"/>
                                      </p:to>
                                    </p:set>
                                    <p:animEffect transition="in" filter="fade">
                                      <p:cBhvr>
                                        <p:cTn id="7" dur="500"/>
                                        <p:tgtEl>
                                          <p:spTgt spid="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5"/>
          <p:cNvPicPr preferRelativeResize="0"/>
          <p:nvPr/>
        </p:nvPicPr>
        <p:blipFill rotWithShape="1">
          <a:blip r:embed="rId3">
            <a:alphaModFix/>
          </a:blip>
          <a:srcRect t="7812" b="7811"/>
          <a:stretch/>
        </p:blipFill>
        <p:spPr>
          <a:xfrm>
            <a:off x="0" y="0"/>
            <a:ext cx="18288001" cy="10286999"/>
          </a:xfrm>
          <a:prstGeom prst="rect">
            <a:avLst/>
          </a:prstGeom>
          <a:noFill/>
          <a:ln>
            <a:noFill/>
          </a:ln>
        </p:spPr>
      </p:pic>
      <p:grpSp>
        <p:nvGrpSpPr>
          <p:cNvPr id="131" name="Google Shape;131;p15"/>
          <p:cNvGrpSpPr/>
          <p:nvPr/>
        </p:nvGrpSpPr>
        <p:grpSpPr>
          <a:xfrm>
            <a:off x="12216745" y="3759200"/>
            <a:ext cx="6667973" cy="6697861"/>
            <a:chOff x="1813" y="0"/>
            <a:chExt cx="809173" cy="812800"/>
          </a:xfrm>
        </p:grpSpPr>
        <p:sp>
          <p:nvSpPr>
            <p:cNvPr id="132" name="Google Shape;132;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15"/>
          <p:cNvGrpSpPr/>
          <p:nvPr/>
        </p:nvGrpSpPr>
        <p:grpSpPr>
          <a:xfrm>
            <a:off x="5886688" y="3750370"/>
            <a:ext cx="6667973" cy="6697861"/>
            <a:chOff x="1813" y="0"/>
            <a:chExt cx="809173" cy="812800"/>
          </a:xfrm>
        </p:grpSpPr>
        <p:sp>
          <p:nvSpPr>
            <p:cNvPr id="135" name="Google Shape;135;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15"/>
          <p:cNvGrpSpPr/>
          <p:nvPr/>
        </p:nvGrpSpPr>
        <p:grpSpPr>
          <a:xfrm>
            <a:off x="12215788" y="3589139"/>
            <a:ext cx="6667973" cy="6697861"/>
            <a:chOff x="1813" y="0"/>
            <a:chExt cx="809173" cy="812800"/>
          </a:xfrm>
        </p:grpSpPr>
        <p:sp>
          <p:nvSpPr>
            <p:cNvPr id="138" name="Google Shape;138;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 name="Google Shape;140;p15"/>
          <p:cNvGrpSpPr/>
          <p:nvPr/>
        </p:nvGrpSpPr>
        <p:grpSpPr>
          <a:xfrm>
            <a:off x="-443369" y="3741539"/>
            <a:ext cx="6667973" cy="6697861"/>
            <a:chOff x="1813" y="0"/>
            <a:chExt cx="809173" cy="812800"/>
          </a:xfrm>
        </p:grpSpPr>
        <p:sp>
          <p:nvSpPr>
            <p:cNvPr id="141" name="Google Shape;141;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3" name="Google Shape;143;p15"/>
          <p:cNvGrpSpPr/>
          <p:nvPr/>
        </p:nvGrpSpPr>
        <p:grpSpPr>
          <a:xfrm>
            <a:off x="5810010" y="3589139"/>
            <a:ext cx="6667973" cy="6697861"/>
            <a:chOff x="1813" y="0"/>
            <a:chExt cx="809173" cy="812800"/>
          </a:xfrm>
        </p:grpSpPr>
        <p:sp>
          <p:nvSpPr>
            <p:cNvPr id="144" name="Google Shape;144;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6" name="Google Shape;146;p15"/>
          <p:cNvSpPr txBox="1"/>
          <p:nvPr/>
        </p:nvSpPr>
        <p:spPr>
          <a:xfrm>
            <a:off x="678026" y="800100"/>
            <a:ext cx="16932000" cy="1847100"/>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a:solidFill>
                  <a:schemeClr val="lt1"/>
                </a:solidFill>
                <a:latin typeface="Teko Medium"/>
                <a:ea typeface="Teko Medium"/>
                <a:cs typeface="Teko Medium"/>
                <a:sym typeface="Teko Medium"/>
              </a:rPr>
              <a:t>PROBLEM OBJECTIVE</a:t>
            </a:r>
            <a:endParaRPr/>
          </a:p>
        </p:txBody>
      </p:sp>
      <p:grpSp>
        <p:nvGrpSpPr>
          <p:cNvPr id="147" name="Google Shape;147;p15"/>
          <p:cNvGrpSpPr/>
          <p:nvPr/>
        </p:nvGrpSpPr>
        <p:grpSpPr>
          <a:xfrm>
            <a:off x="-595894" y="3480377"/>
            <a:ext cx="6667990" cy="6697878"/>
            <a:chOff x="1813" y="0"/>
            <a:chExt cx="809173" cy="812800"/>
          </a:xfrm>
        </p:grpSpPr>
        <p:sp>
          <p:nvSpPr>
            <p:cNvPr id="148" name="Google Shape;148;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0" name="Google Shape;150;p15"/>
          <p:cNvSpPr txBox="1"/>
          <p:nvPr/>
        </p:nvSpPr>
        <p:spPr>
          <a:xfrm>
            <a:off x="602373" y="4656200"/>
            <a:ext cx="4576500" cy="5541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600">
                <a:solidFill>
                  <a:schemeClr val="dk1"/>
                </a:solidFill>
                <a:latin typeface="Teko Medium"/>
                <a:ea typeface="Teko Medium"/>
                <a:cs typeface="Teko Medium"/>
                <a:sym typeface="Teko Medium"/>
              </a:rPr>
              <a:t>MAGNETIC FIELD DETECTION</a:t>
            </a:r>
            <a:endParaRPr sz="3600">
              <a:latin typeface="Teko Medium"/>
              <a:ea typeface="Teko Medium"/>
              <a:cs typeface="Teko Medium"/>
              <a:sym typeface="Teko Medium"/>
            </a:endParaRPr>
          </a:p>
        </p:txBody>
      </p:sp>
      <p:sp>
        <p:nvSpPr>
          <p:cNvPr id="151" name="Google Shape;151;p15"/>
          <p:cNvSpPr txBox="1"/>
          <p:nvPr/>
        </p:nvSpPr>
        <p:spPr>
          <a:xfrm>
            <a:off x="6330251" y="5559425"/>
            <a:ext cx="5627400" cy="2000400"/>
          </a:xfrm>
          <a:prstGeom prst="rect">
            <a:avLst/>
          </a:prstGeom>
          <a:noFill/>
          <a:ln>
            <a:noFill/>
          </a:ln>
        </p:spPr>
        <p:txBody>
          <a:bodyPr spcFirstLastPara="1" wrap="square" lIns="0" tIns="0" rIns="0" bIns="0" anchor="t" anchorCtr="0">
            <a:spAutoFit/>
          </a:bodyPr>
          <a:lstStyle/>
          <a:p>
            <a:pPr marL="539750" marR="0" lvl="1" indent="-269875" algn="ctr" rtl="0">
              <a:lnSpc>
                <a:spcPct val="140000"/>
              </a:lnSpc>
              <a:spcBef>
                <a:spcPts val="0"/>
              </a:spcBef>
              <a:spcAft>
                <a:spcPts val="0"/>
              </a:spcAft>
              <a:buClr>
                <a:srgbClr val="000000"/>
              </a:buClr>
              <a:buSzPts val="2500"/>
              <a:buFont typeface="Arial"/>
              <a:buChar char="•"/>
            </a:pPr>
            <a:r>
              <a:rPr lang="en-US" sz="2499">
                <a:latin typeface="Montserrat"/>
                <a:ea typeface="Montserrat"/>
                <a:cs typeface="Montserrat"/>
                <a:sym typeface="Montserrat"/>
              </a:rPr>
              <a:t>Develop a methodology for identifying unidentified metallic magnetic anomalies within the selected region.</a:t>
            </a:r>
            <a:endParaRPr/>
          </a:p>
        </p:txBody>
      </p:sp>
      <p:sp>
        <p:nvSpPr>
          <p:cNvPr id="152" name="Google Shape;152;p15"/>
          <p:cNvSpPr txBox="1"/>
          <p:nvPr/>
        </p:nvSpPr>
        <p:spPr>
          <a:xfrm>
            <a:off x="6637575" y="4656200"/>
            <a:ext cx="4991100" cy="554100"/>
          </a:xfrm>
          <a:prstGeom prst="rect">
            <a:avLst/>
          </a:prstGeom>
          <a:noFill/>
          <a:ln>
            <a:noFill/>
          </a:ln>
        </p:spPr>
        <p:txBody>
          <a:bodyPr spcFirstLastPara="1" wrap="square" lIns="0" tIns="0" rIns="0" bIns="0" anchor="t" anchorCtr="0">
            <a:spAutoFit/>
          </a:bodyPr>
          <a:lstStyle/>
          <a:p>
            <a:pPr marL="0" lvl="0" indent="0" algn="ctr" rtl="0">
              <a:lnSpc>
                <a:spcPct val="130000"/>
              </a:lnSpc>
              <a:spcBef>
                <a:spcPts val="0"/>
              </a:spcBef>
              <a:spcAft>
                <a:spcPts val="0"/>
              </a:spcAft>
              <a:buClr>
                <a:schemeClr val="dk1"/>
              </a:buClr>
              <a:buFont typeface="Arial"/>
              <a:buNone/>
            </a:pPr>
            <a:r>
              <a:rPr lang="en-US" sz="3600">
                <a:solidFill>
                  <a:schemeClr val="dk1"/>
                </a:solidFill>
                <a:latin typeface="Teko Medium"/>
                <a:ea typeface="Teko Medium"/>
                <a:cs typeface="Teko Medium"/>
                <a:sym typeface="Teko Medium"/>
              </a:rPr>
              <a:t>OBJECT DETECTION</a:t>
            </a:r>
            <a:endParaRPr sz="3600"/>
          </a:p>
        </p:txBody>
      </p:sp>
      <p:sp>
        <p:nvSpPr>
          <p:cNvPr id="153" name="Google Shape;153;p15"/>
          <p:cNvSpPr txBox="1"/>
          <p:nvPr/>
        </p:nvSpPr>
        <p:spPr>
          <a:xfrm>
            <a:off x="12314400" y="5146650"/>
            <a:ext cx="6049800" cy="4155300"/>
          </a:xfrm>
          <a:prstGeom prst="rect">
            <a:avLst/>
          </a:prstGeom>
          <a:noFill/>
          <a:ln>
            <a:noFill/>
          </a:ln>
        </p:spPr>
        <p:txBody>
          <a:bodyPr spcFirstLastPara="1" wrap="square" lIns="0" tIns="0" rIns="0" bIns="0" anchor="t" anchorCtr="0">
            <a:spAutoFit/>
          </a:bodyPr>
          <a:lstStyle/>
          <a:p>
            <a:pPr marL="539748" marR="0" lvl="1" indent="-269875" algn="ctr" rtl="0">
              <a:lnSpc>
                <a:spcPct val="140016"/>
              </a:lnSpc>
              <a:spcBef>
                <a:spcPts val="0"/>
              </a:spcBef>
              <a:spcAft>
                <a:spcPts val="0"/>
              </a:spcAft>
              <a:buClr>
                <a:srgbClr val="000000"/>
              </a:buClr>
              <a:buSzPts val="2499"/>
              <a:buFont typeface="Arial"/>
              <a:buChar char="•"/>
            </a:pPr>
            <a:r>
              <a:rPr lang="en-US" sz="2499">
                <a:latin typeface="Montserrat"/>
                <a:ea typeface="Montserrat"/>
                <a:cs typeface="Montserrat"/>
                <a:sym typeface="Montserrat"/>
              </a:rPr>
              <a:t>Design a compensation methodology to account for the drone's magnetic field, ensuring accurate measurements.</a:t>
            </a:r>
            <a:endParaRPr/>
          </a:p>
          <a:p>
            <a:pPr marL="539750" marR="0" lvl="1" indent="-269875" algn="ctr" rtl="0">
              <a:lnSpc>
                <a:spcPct val="140000"/>
              </a:lnSpc>
              <a:spcBef>
                <a:spcPts val="0"/>
              </a:spcBef>
              <a:spcAft>
                <a:spcPts val="0"/>
              </a:spcAft>
              <a:buClr>
                <a:srgbClr val="000000"/>
              </a:buClr>
              <a:buSzPts val="2500"/>
              <a:buFont typeface="Arial"/>
              <a:buChar char="•"/>
            </a:pPr>
            <a:r>
              <a:rPr lang="en-US" sz="2500">
                <a:latin typeface="Montserrat"/>
                <a:ea typeface="Montserrat"/>
                <a:cs typeface="Montserrat"/>
                <a:sym typeface="Montserrat"/>
              </a:rPr>
              <a:t>Utilize open-source geomagnetic anomalies data for a specific region to identify and classify metallic magnetic anomalies.</a:t>
            </a:r>
            <a:endParaRPr/>
          </a:p>
        </p:txBody>
      </p:sp>
      <p:sp>
        <p:nvSpPr>
          <p:cNvPr id="154" name="Google Shape;154;p15"/>
          <p:cNvSpPr txBox="1"/>
          <p:nvPr/>
        </p:nvSpPr>
        <p:spPr>
          <a:xfrm>
            <a:off x="11965425" y="4552675"/>
            <a:ext cx="7194600" cy="5541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600">
                <a:latin typeface="Teko Medium"/>
                <a:ea typeface="Teko Medium"/>
                <a:cs typeface="Teko Medium"/>
                <a:sym typeface="Teko Medium"/>
              </a:rPr>
              <a:t>IDENTIFICATION &amp; CLASSIFICATION</a:t>
            </a:r>
            <a:endParaRPr sz="500"/>
          </a:p>
        </p:txBody>
      </p:sp>
      <p:cxnSp>
        <p:nvCxnSpPr>
          <p:cNvPr id="155" name="Google Shape;155;p15"/>
          <p:cNvCxnSpPr/>
          <p:nvPr/>
        </p:nvCxnSpPr>
        <p:spPr>
          <a:xfrm>
            <a:off x="5974558" y="2803595"/>
            <a:ext cx="6492240" cy="0"/>
          </a:xfrm>
          <a:prstGeom prst="straightConnector1">
            <a:avLst/>
          </a:prstGeom>
          <a:noFill/>
          <a:ln w="57150" cap="flat" cmpd="sng">
            <a:solidFill>
              <a:srgbClr val="60B3DD"/>
            </a:solidFill>
            <a:prstDash val="solid"/>
            <a:round/>
            <a:headEnd type="none" w="sm" len="sm"/>
            <a:tailEnd type="none" w="sm" len="sm"/>
          </a:ln>
        </p:spPr>
      </p:cxnSp>
      <p:sp>
        <p:nvSpPr>
          <p:cNvPr id="156" name="Google Shape;156;p15"/>
          <p:cNvSpPr txBox="1"/>
          <p:nvPr/>
        </p:nvSpPr>
        <p:spPr>
          <a:xfrm>
            <a:off x="161237" y="5559425"/>
            <a:ext cx="5245200" cy="2539800"/>
          </a:xfrm>
          <a:prstGeom prst="rect">
            <a:avLst/>
          </a:prstGeom>
          <a:noFill/>
          <a:ln>
            <a:noFill/>
          </a:ln>
        </p:spPr>
        <p:txBody>
          <a:bodyPr spcFirstLastPara="1" wrap="square" lIns="0" tIns="0" rIns="0" bIns="0" anchor="t" anchorCtr="0">
            <a:spAutoFit/>
          </a:bodyPr>
          <a:lstStyle/>
          <a:p>
            <a:pPr marL="539750" marR="0" lvl="1" indent="-269875" algn="ctr" rtl="0">
              <a:lnSpc>
                <a:spcPct val="140000"/>
              </a:lnSpc>
              <a:spcBef>
                <a:spcPts val="0"/>
              </a:spcBef>
              <a:spcAft>
                <a:spcPts val="0"/>
              </a:spcAft>
              <a:buClr>
                <a:srgbClr val="000000"/>
              </a:buClr>
              <a:buSzPts val="2500"/>
              <a:buFont typeface="Arial"/>
              <a:buChar char="•"/>
            </a:pPr>
            <a:r>
              <a:rPr lang="en-US" sz="2500">
                <a:latin typeface="Montserrat"/>
                <a:ea typeface="Montserrat"/>
                <a:cs typeface="Montserrat"/>
                <a:sym typeface="Montserrat"/>
              </a:rPr>
              <a:t>Develop a Drone-based Intelligent Magnetic Sensing System to assess magnetic fields in specific areas (land or sea).</a:t>
            </a:r>
            <a:r>
              <a:rPr lang="en-US" sz="2500" b="0" i="0" u="none" strike="noStrike" cap="none">
                <a:solidFill>
                  <a:srgbClr val="000000"/>
                </a:solidFill>
                <a:latin typeface="Montserrat"/>
                <a:ea typeface="Montserrat"/>
                <a:cs typeface="Montserrat"/>
                <a:sym typeface="Montserrat"/>
              </a:rPr>
              <a:t>.</a:t>
            </a:r>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2" presetClass="entr" presetSubtype="4" fill="hold" nodeType="withEffect">
                                  <p:stCondLst>
                                    <p:cond delay="0"/>
                                  </p:stCondLst>
                                  <p:childTnLst>
                                    <p:set>
                                      <p:cBhvr>
                                        <p:cTn id="9" dur="1" fill="hold">
                                          <p:stCondLst>
                                            <p:cond delay="0"/>
                                          </p:stCondLst>
                                        </p:cTn>
                                        <p:tgtEl>
                                          <p:spTgt spid="140"/>
                                        </p:tgtEl>
                                        <p:attrNameLst>
                                          <p:attrName>style.visibility</p:attrName>
                                        </p:attrNameLst>
                                      </p:cBhvr>
                                      <p:to>
                                        <p:strVal val="visible"/>
                                      </p:to>
                                    </p:set>
                                    <p:anim calcmode="lin" valueType="num">
                                      <p:cBhvr additive="base">
                                        <p:cTn id="10" dur="1000"/>
                                        <p:tgtEl>
                                          <p:spTgt spid="140"/>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47"/>
                                        </p:tgtEl>
                                        <p:attrNameLst>
                                          <p:attrName>style.visibility</p:attrName>
                                        </p:attrNameLst>
                                      </p:cBhvr>
                                      <p:to>
                                        <p:strVal val="visible"/>
                                      </p:to>
                                    </p:set>
                                    <p:anim calcmode="lin" valueType="num">
                                      <p:cBhvr additive="base">
                                        <p:cTn id="13" dur="1000"/>
                                        <p:tgtEl>
                                          <p:spTgt spid="147"/>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34"/>
                                        </p:tgtEl>
                                        <p:attrNameLst>
                                          <p:attrName>style.visibility</p:attrName>
                                        </p:attrNameLst>
                                      </p:cBhvr>
                                      <p:to>
                                        <p:strVal val="visible"/>
                                      </p:to>
                                    </p:set>
                                    <p:anim calcmode="lin" valueType="num">
                                      <p:cBhvr additive="base">
                                        <p:cTn id="17" dur="1000"/>
                                        <p:tgtEl>
                                          <p:spTgt spid="134"/>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43"/>
                                        </p:tgtEl>
                                        <p:attrNameLst>
                                          <p:attrName>style.visibility</p:attrName>
                                        </p:attrNameLst>
                                      </p:cBhvr>
                                      <p:to>
                                        <p:strVal val="visible"/>
                                      </p:to>
                                    </p:set>
                                    <p:anim calcmode="lin" valueType="num">
                                      <p:cBhvr additive="base">
                                        <p:cTn id="20" dur="1000"/>
                                        <p:tgtEl>
                                          <p:spTgt spid="143"/>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131"/>
                                        </p:tgtEl>
                                        <p:attrNameLst>
                                          <p:attrName>style.visibility</p:attrName>
                                        </p:attrNameLst>
                                      </p:cBhvr>
                                      <p:to>
                                        <p:strVal val="visible"/>
                                      </p:to>
                                    </p:set>
                                    <p:anim calcmode="lin" valueType="num">
                                      <p:cBhvr additive="base">
                                        <p:cTn id="24" dur="1000"/>
                                        <p:tgtEl>
                                          <p:spTgt spid="131"/>
                                        </p:tgtEl>
                                        <p:attrNameLst>
                                          <p:attrName>ppt_y</p:attrName>
                                        </p:attrNameLst>
                                      </p:cBhvr>
                                      <p:tavLst>
                                        <p:tav tm="0">
                                          <p:val>
                                            <p:strVal val="#ppt_y+1"/>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7"/>
                                        </p:tgtEl>
                                        <p:attrNameLst>
                                          <p:attrName>style.visibility</p:attrName>
                                        </p:attrNameLst>
                                      </p:cBhvr>
                                      <p:to>
                                        <p:strVal val="visible"/>
                                      </p:to>
                                    </p:set>
                                    <p:anim calcmode="lin" valueType="num">
                                      <p:cBhvr additive="base">
                                        <p:cTn id="27" dur="1000"/>
                                        <p:tgtEl>
                                          <p:spTgt spid="1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16"/>
          <p:cNvPicPr preferRelativeResize="0"/>
          <p:nvPr/>
        </p:nvPicPr>
        <p:blipFill rotWithShape="1">
          <a:blip r:embed="rId3">
            <a:alphaModFix/>
          </a:blip>
          <a:srcRect t="7825" b="7824"/>
          <a:stretch/>
        </p:blipFill>
        <p:spPr>
          <a:xfrm>
            <a:off x="0" y="0"/>
            <a:ext cx="18288001" cy="10286999"/>
          </a:xfrm>
          <a:prstGeom prst="rect">
            <a:avLst/>
          </a:prstGeom>
          <a:noFill/>
          <a:ln>
            <a:noFill/>
          </a:ln>
        </p:spPr>
      </p:pic>
      <p:pic>
        <p:nvPicPr>
          <p:cNvPr id="162" name="Google Shape;162;p16"/>
          <p:cNvPicPr preferRelativeResize="0"/>
          <p:nvPr/>
        </p:nvPicPr>
        <p:blipFill rotWithShape="1">
          <a:blip r:embed="rId4">
            <a:alphaModFix amt="80000"/>
          </a:blip>
          <a:srcRect/>
          <a:stretch/>
        </p:blipFill>
        <p:spPr>
          <a:xfrm>
            <a:off x="-645898" y="1079501"/>
            <a:ext cx="7366050" cy="8128038"/>
          </a:xfrm>
          <a:prstGeom prst="rect">
            <a:avLst/>
          </a:prstGeom>
          <a:noFill/>
          <a:ln>
            <a:noFill/>
          </a:ln>
        </p:spPr>
      </p:pic>
      <p:sp>
        <p:nvSpPr>
          <p:cNvPr id="163" name="Google Shape;163;p16"/>
          <p:cNvSpPr txBox="1"/>
          <p:nvPr/>
        </p:nvSpPr>
        <p:spPr>
          <a:xfrm>
            <a:off x="7296597" y="7099107"/>
            <a:ext cx="4065000" cy="215400"/>
          </a:xfrm>
          <a:prstGeom prst="rect">
            <a:avLst/>
          </a:prstGeom>
          <a:noFill/>
          <a:ln>
            <a:noFill/>
          </a:ln>
        </p:spPr>
        <p:txBody>
          <a:bodyPr spcFirstLastPara="1" wrap="square" lIns="0" tIns="0" rIns="0" bIns="0" anchor="t" anchorCtr="0">
            <a:spAutoFit/>
          </a:bodyPr>
          <a:lstStyle/>
          <a:p>
            <a:pPr marL="0" marR="0" lvl="0" indent="0" algn="r" rtl="0">
              <a:lnSpc>
                <a:spcPct val="119987"/>
              </a:lnSpc>
              <a:spcBef>
                <a:spcPts val="0"/>
              </a:spcBef>
              <a:spcAft>
                <a:spcPts val="0"/>
              </a:spcAft>
              <a:buNone/>
            </a:pPr>
            <a:endParaRPr/>
          </a:p>
        </p:txBody>
      </p:sp>
      <p:sp>
        <p:nvSpPr>
          <p:cNvPr id="164" name="Google Shape;164;p16"/>
          <p:cNvSpPr txBox="1"/>
          <p:nvPr/>
        </p:nvSpPr>
        <p:spPr>
          <a:xfrm>
            <a:off x="6471725" y="8230375"/>
            <a:ext cx="6598200" cy="215400"/>
          </a:xfrm>
          <a:prstGeom prst="rect">
            <a:avLst/>
          </a:prstGeom>
          <a:noFill/>
          <a:ln>
            <a:noFill/>
          </a:ln>
        </p:spPr>
        <p:txBody>
          <a:bodyPr spcFirstLastPara="1" wrap="square" lIns="0" tIns="0" rIns="0" bIns="0" anchor="t" anchorCtr="0">
            <a:spAutoFit/>
          </a:bodyPr>
          <a:lstStyle/>
          <a:p>
            <a:pPr marL="0" marR="0" lvl="0" indent="0" algn="l" rtl="0">
              <a:lnSpc>
                <a:spcPct val="140033"/>
              </a:lnSpc>
              <a:spcBef>
                <a:spcPts val="0"/>
              </a:spcBef>
              <a:spcAft>
                <a:spcPts val="0"/>
              </a:spcAft>
              <a:buNone/>
            </a:pPr>
            <a:endParaRPr/>
          </a:p>
        </p:txBody>
      </p:sp>
      <p:sp>
        <p:nvSpPr>
          <p:cNvPr id="165" name="Google Shape;165;p16"/>
          <p:cNvSpPr txBox="1"/>
          <p:nvPr/>
        </p:nvSpPr>
        <p:spPr>
          <a:xfrm>
            <a:off x="7296600" y="3939875"/>
            <a:ext cx="10411800" cy="3481800"/>
          </a:xfrm>
          <a:prstGeom prst="rect">
            <a:avLst/>
          </a:prstGeom>
          <a:noFill/>
          <a:ln>
            <a:noFill/>
          </a:ln>
        </p:spPr>
        <p:txBody>
          <a:bodyPr spcFirstLastPara="1" wrap="square" lIns="0" tIns="0" rIns="0" bIns="0" anchor="t" anchorCtr="0">
            <a:spAutoFit/>
          </a:bodyPr>
          <a:lstStyle/>
          <a:p>
            <a:pPr marL="457200" marR="0" lvl="0" indent="-540893" algn="l" rtl="0">
              <a:lnSpc>
                <a:spcPct val="119987"/>
              </a:lnSpc>
              <a:spcBef>
                <a:spcPts val="0"/>
              </a:spcBef>
              <a:spcAft>
                <a:spcPts val="0"/>
              </a:spcAft>
              <a:buClr>
                <a:srgbClr val="60B3DD"/>
              </a:buClr>
              <a:buSzPts val="4918"/>
              <a:buFont typeface="Teko"/>
              <a:buAutoNum type="arabicPeriod"/>
            </a:pPr>
            <a:r>
              <a:rPr lang="en-US" sz="4918" b="1">
                <a:solidFill>
                  <a:srgbClr val="60B3DD"/>
                </a:solidFill>
                <a:latin typeface="Teko"/>
                <a:ea typeface="Teko"/>
                <a:cs typeface="Teko"/>
                <a:sym typeface="Teko"/>
              </a:rPr>
              <a:t>OUR PROPOSED SOLUTION </a:t>
            </a:r>
            <a:endParaRPr sz="4918" b="1">
              <a:solidFill>
                <a:srgbClr val="60B3DD"/>
              </a:solidFill>
              <a:latin typeface="Teko"/>
              <a:ea typeface="Teko"/>
              <a:cs typeface="Teko"/>
              <a:sym typeface="Teko"/>
            </a:endParaRPr>
          </a:p>
          <a:p>
            <a:pPr marL="457200" marR="0" lvl="0" indent="-540893" algn="l" rtl="0">
              <a:lnSpc>
                <a:spcPct val="119987"/>
              </a:lnSpc>
              <a:spcBef>
                <a:spcPts val="0"/>
              </a:spcBef>
              <a:spcAft>
                <a:spcPts val="0"/>
              </a:spcAft>
              <a:buClr>
                <a:srgbClr val="60B3DD"/>
              </a:buClr>
              <a:buSzPts val="4918"/>
              <a:buFont typeface="Teko"/>
              <a:buAutoNum type="arabicPeriod"/>
            </a:pPr>
            <a:r>
              <a:rPr lang="en-US" sz="4918" b="1">
                <a:solidFill>
                  <a:srgbClr val="60B3DD"/>
                </a:solidFill>
                <a:latin typeface="Teko"/>
                <a:ea typeface="Teko"/>
                <a:cs typeface="Teko"/>
                <a:sym typeface="Teko"/>
              </a:rPr>
              <a:t>MAGNETIC FIELD DETECTION</a:t>
            </a:r>
            <a:endParaRPr sz="4918" b="1">
              <a:solidFill>
                <a:srgbClr val="60B3DD"/>
              </a:solidFill>
              <a:latin typeface="Teko"/>
              <a:ea typeface="Teko"/>
              <a:cs typeface="Teko"/>
              <a:sym typeface="Teko"/>
            </a:endParaRPr>
          </a:p>
          <a:p>
            <a:pPr marL="457200" marR="0" lvl="0" indent="-540893" algn="l" rtl="0">
              <a:lnSpc>
                <a:spcPct val="119987"/>
              </a:lnSpc>
              <a:spcBef>
                <a:spcPts val="0"/>
              </a:spcBef>
              <a:spcAft>
                <a:spcPts val="0"/>
              </a:spcAft>
              <a:buClr>
                <a:srgbClr val="60B3DD"/>
              </a:buClr>
              <a:buSzPts val="4918"/>
              <a:buFont typeface="Teko"/>
              <a:buAutoNum type="arabicPeriod"/>
            </a:pPr>
            <a:r>
              <a:rPr lang="en-US" sz="4918" b="1">
                <a:solidFill>
                  <a:srgbClr val="60B3DD"/>
                </a:solidFill>
                <a:latin typeface="Teko"/>
                <a:ea typeface="Teko"/>
                <a:cs typeface="Teko"/>
                <a:sym typeface="Teko"/>
              </a:rPr>
              <a:t>OBJECT DETECTION</a:t>
            </a:r>
            <a:endParaRPr sz="4918" b="1">
              <a:solidFill>
                <a:srgbClr val="60B3DD"/>
              </a:solidFill>
              <a:latin typeface="Teko"/>
              <a:ea typeface="Teko"/>
              <a:cs typeface="Teko"/>
              <a:sym typeface="Teko"/>
            </a:endParaRPr>
          </a:p>
          <a:p>
            <a:pPr marL="457200" marR="0" lvl="0" indent="-540893" algn="l" rtl="0">
              <a:lnSpc>
                <a:spcPct val="119987"/>
              </a:lnSpc>
              <a:spcBef>
                <a:spcPts val="0"/>
              </a:spcBef>
              <a:spcAft>
                <a:spcPts val="0"/>
              </a:spcAft>
              <a:buClr>
                <a:srgbClr val="60B3DD"/>
              </a:buClr>
              <a:buSzPts val="4918"/>
              <a:buFont typeface="Teko"/>
              <a:buAutoNum type="arabicPeriod"/>
            </a:pPr>
            <a:r>
              <a:rPr lang="en-US" sz="4918" b="1">
                <a:solidFill>
                  <a:srgbClr val="60B3DD"/>
                </a:solidFill>
                <a:latin typeface="Teko"/>
                <a:ea typeface="Teko"/>
                <a:cs typeface="Teko"/>
                <a:sym typeface="Teko"/>
              </a:rPr>
              <a:t>IDENTIFICATION AND CLASSIFICATION</a:t>
            </a:r>
            <a:endParaRPr sz="4918" b="1">
              <a:solidFill>
                <a:srgbClr val="60B3DD"/>
              </a:solidFill>
              <a:latin typeface="Teko"/>
              <a:ea typeface="Teko"/>
              <a:cs typeface="Teko"/>
              <a:sym typeface="Teko"/>
            </a:endParaRPr>
          </a:p>
        </p:txBody>
      </p:sp>
      <p:sp>
        <p:nvSpPr>
          <p:cNvPr id="166" name="Google Shape;166;p16"/>
          <p:cNvSpPr txBox="1"/>
          <p:nvPr/>
        </p:nvSpPr>
        <p:spPr>
          <a:xfrm>
            <a:off x="7868550" y="5602100"/>
            <a:ext cx="9839700" cy="184800"/>
          </a:xfrm>
          <a:prstGeom prst="rect">
            <a:avLst/>
          </a:prstGeom>
          <a:noFill/>
          <a:ln>
            <a:noFill/>
          </a:ln>
        </p:spPr>
        <p:txBody>
          <a:bodyPr spcFirstLastPara="1" wrap="square" lIns="0" tIns="0" rIns="0" bIns="0" anchor="t" anchorCtr="0">
            <a:spAutoFit/>
          </a:bodyPr>
          <a:lstStyle/>
          <a:p>
            <a:pPr marL="0" marR="0" lvl="0" indent="0" algn="r" rtl="0">
              <a:lnSpc>
                <a:spcPct val="140033"/>
              </a:lnSpc>
              <a:spcBef>
                <a:spcPts val="0"/>
              </a:spcBef>
              <a:spcAft>
                <a:spcPts val="0"/>
              </a:spcAft>
              <a:buNone/>
            </a:pPr>
            <a:endParaRPr sz="1200">
              <a:solidFill>
                <a:srgbClr val="FFFFFF"/>
              </a:solidFill>
              <a:latin typeface="Montserrat"/>
              <a:ea typeface="Montserrat"/>
              <a:cs typeface="Montserrat"/>
              <a:sym typeface="Montserrat"/>
            </a:endParaRPr>
          </a:p>
        </p:txBody>
      </p:sp>
      <p:sp>
        <p:nvSpPr>
          <p:cNvPr id="167" name="Google Shape;167;p16"/>
          <p:cNvSpPr txBox="1"/>
          <p:nvPr/>
        </p:nvSpPr>
        <p:spPr>
          <a:xfrm>
            <a:off x="12593715" y="7492532"/>
            <a:ext cx="4665600" cy="215400"/>
          </a:xfrm>
          <a:prstGeom prst="rect">
            <a:avLst/>
          </a:prstGeom>
          <a:noFill/>
          <a:ln>
            <a:noFill/>
          </a:ln>
        </p:spPr>
        <p:txBody>
          <a:bodyPr spcFirstLastPara="1" wrap="square" lIns="0" tIns="0" rIns="0" bIns="0" anchor="t" anchorCtr="0">
            <a:spAutoFit/>
          </a:bodyPr>
          <a:lstStyle/>
          <a:p>
            <a:pPr marL="0" marR="0" lvl="0" indent="0" algn="r" rtl="0">
              <a:lnSpc>
                <a:spcPct val="119987"/>
              </a:lnSpc>
              <a:spcBef>
                <a:spcPts val="0"/>
              </a:spcBef>
              <a:spcAft>
                <a:spcPts val="0"/>
              </a:spcAft>
              <a:buNone/>
            </a:pPr>
            <a:endParaRPr/>
          </a:p>
        </p:txBody>
      </p:sp>
      <p:sp>
        <p:nvSpPr>
          <p:cNvPr id="168" name="Google Shape;168;p16"/>
          <p:cNvSpPr txBox="1"/>
          <p:nvPr/>
        </p:nvSpPr>
        <p:spPr>
          <a:xfrm>
            <a:off x="13194243" y="8466009"/>
            <a:ext cx="4065000" cy="215400"/>
          </a:xfrm>
          <a:prstGeom prst="rect">
            <a:avLst/>
          </a:prstGeom>
          <a:noFill/>
          <a:ln>
            <a:noFill/>
          </a:ln>
        </p:spPr>
        <p:txBody>
          <a:bodyPr spcFirstLastPara="1" wrap="square" lIns="0" tIns="0" rIns="0" bIns="0" anchor="t" anchorCtr="0">
            <a:spAutoFit/>
          </a:bodyPr>
          <a:lstStyle/>
          <a:p>
            <a:pPr marL="0" marR="0" lvl="0" indent="0" algn="r" rtl="0">
              <a:lnSpc>
                <a:spcPct val="140033"/>
              </a:lnSpc>
              <a:spcBef>
                <a:spcPts val="0"/>
              </a:spcBef>
              <a:spcAft>
                <a:spcPts val="0"/>
              </a:spcAft>
              <a:buNone/>
            </a:pPr>
            <a:endParaRPr/>
          </a:p>
        </p:txBody>
      </p:sp>
      <p:sp>
        <p:nvSpPr>
          <p:cNvPr id="169" name="Google Shape;169;p16"/>
          <p:cNvSpPr txBox="1"/>
          <p:nvPr/>
        </p:nvSpPr>
        <p:spPr>
          <a:xfrm>
            <a:off x="7035226" y="1581900"/>
            <a:ext cx="11347200" cy="1847100"/>
          </a:xfrm>
          <a:prstGeom prst="rect">
            <a:avLst/>
          </a:prstGeom>
          <a:noFill/>
          <a:ln>
            <a:noFill/>
          </a:ln>
          <a:effectLst>
            <a:outerShdw blurRad="828675" dist="9525" dir="156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0" b="0" i="0" u="none" strike="noStrike" cap="none">
                <a:solidFill>
                  <a:schemeClr val="lt1"/>
                </a:solidFill>
                <a:latin typeface="Teko Medium"/>
                <a:ea typeface="Teko Medium"/>
                <a:cs typeface="Teko Medium"/>
                <a:sym typeface="Teko Medium"/>
              </a:rPr>
              <a:t>TABLE OF CONTENTS</a:t>
            </a:r>
            <a:endParaRPr/>
          </a:p>
        </p:txBody>
      </p:sp>
      <p:sp>
        <p:nvSpPr>
          <p:cNvPr id="170" name="Google Shape;170;p16"/>
          <p:cNvSpPr/>
          <p:nvPr/>
        </p:nvSpPr>
        <p:spPr>
          <a:xfrm>
            <a:off x="9051634" y="4681835"/>
            <a:ext cx="184800" cy="92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b="0" i="0" u="none" strike="noStrike" cap="none">
              <a:solidFill>
                <a:schemeClr val="accen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9"/>
                                        </p:tgtEl>
                                        <p:attrNameLst>
                                          <p:attrName>style.visibility</p:attrName>
                                        </p:attrNameLst>
                                      </p:cBhvr>
                                      <p:to>
                                        <p:strVal val="visible"/>
                                      </p:to>
                                    </p:set>
                                    <p:anim calcmode="lin" valueType="num">
                                      <p:cBhvr additive="base">
                                        <p:cTn id="7" dur="500"/>
                                        <p:tgtEl>
                                          <p:spTgt spid="16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 calcmode="lin" valueType="num">
                                      <p:cBhvr additive="base">
                                        <p:cTn id="10" dur="1000"/>
                                        <p:tgtEl>
                                          <p:spTgt spid="162"/>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2" presetClass="entr" presetSubtype="1" fill="hold" nodeType="afterEffect">
                                  <p:stCondLst>
                                    <p:cond delay="0"/>
                                  </p:stCondLst>
                                  <p:childTnLst>
                                    <p:set>
                                      <p:cBhvr>
                                        <p:cTn id="13" dur="1" fill="hold">
                                          <p:stCondLst>
                                            <p:cond delay="0"/>
                                          </p:stCondLst>
                                        </p:cTn>
                                        <p:tgtEl>
                                          <p:spTgt spid="165">
                                            <p:txEl>
                                              <p:pRg st="0" end="0"/>
                                            </p:txEl>
                                          </p:spTgt>
                                        </p:tgtEl>
                                        <p:attrNameLst>
                                          <p:attrName>style.visibility</p:attrName>
                                        </p:attrNameLst>
                                      </p:cBhvr>
                                      <p:to>
                                        <p:strVal val="visible"/>
                                      </p:to>
                                    </p:set>
                                    <p:anim calcmode="lin" valueType="num">
                                      <p:cBhvr additive="base">
                                        <p:cTn id="14" dur="1000"/>
                                        <p:tgtEl>
                                          <p:spTgt spid="165">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2" presetClass="entr" presetSubtype="1" fill="hold" nodeType="afterEffect">
                                  <p:stCondLst>
                                    <p:cond delay="0"/>
                                  </p:stCondLst>
                                  <p:childTnLst>
                                    <p:set>
                                      <p:cBhvr>
                                        <p:cTn id="17" dur="1" fill="hold">
                                          <p:stCondLst>
                                            <p:cond delay="0"/>
                                          </p:stCondLst>
                                        </p:cTn>
                                        <p:tgtEl>
                                          <p:spTgt spid="165">
                                            <p:txEl>
                                              <p:pRg st="1" end="1"/>
                                            </p:txEl>
                                          </p:spTgt>
                                        </p:tgtEl>
                                        <p:attrNameLst>
                                          <p:attrName>style.visibility</p:attrName>
                                        </p:attrNameLst>
                                      </p:cBhvr>
                                      <p:to>
                                        <p:strVal val="visible"/>
                                      </p:to>
                                    </p:set>
                                    <p:anim calcmode="lin" valueType="num">
                                      <p:cBhvr additive="base">
                                        <p:cTn id="18" dur="1000"/>
                                        <p:tgtEl>
                                          <p:spTgt spid="165">
                                            <p:txEl>
                                              <p:pRg st="1" end="1"/>
                                            </p:txEl>
                                          </p:spTgt>
                                        </p:tgtEl>
                                        <p:attrNameLst>
                                          <p:attrName>ppt_y</p:attrName>
                                        </p:attrNameLst>
                                      </p:cBhvr>
                                      <p:tavLst>
                                        <p:tav tm="0">
                                          <p:val>
                                            <p:strVal val="#ppt_y-1"/>
                                          </p:val>
                                        </p:tav>
                                        <p:tav tm="100000">
                                          <p:val>
                                            <p:strVal val="#ppt_y"/>
                                          </p:val>
                                        </p:tav>
                                      </p:tavLst>
                                    </p:anim>
                                  </p:childTnLst>
                                </p:cTn>
                              </p:par>
                            </p:childTnLst>
                          </p:cTn>
                        </p:par>
                        <p:par>
                          <p:cTn id="19" fill="hold">
                            <p:stCondLst>
                              <p:cond delay="3000"/>
                            </p:stCondLst>
                            <p:childTnLst>
                              <p:par>
                                <p:cTn id="20" presetID="2" presetClass="entr" presetSubtype="1" fill="hold" nodeType="afterEffect">
                                  <p:stCondLst>
                                    <p:cond delay="0"/>
                                  </p:stCondLst>
                                  <p:childTnLst>
                                    <p:set>
                                      <p:cBhvr>
                                        <p:cTn id="21" dur="1" fill="hold">
                                          <p:stCondLst>
                                            <p:cond delay="0"/>
                                          </p:stCondLst>
                                        </p:cTn>
                                        <p:tgtEl>
                                          <p:spTgt spid="165">
                                            <p:txEl>
                                              <p:pRg st="2" end="2"/>
                                            </p:txEl>
                                          </p:spTgt>
                                        </p:tgtEl>
                                        <p:attrNameLst>
                                          <p:attrName>style.visibility</p:attrName>
                                        </p:attrNameLst>
                                      </p:cBhvr>
                                      <p:to>
                                        <p:strVal val="visible"/>
                                      </p:to>
                                    </p:set>
                                    <p:anim calcmode="lin" valueType="num">
                                      <p:cBhvr additive="base">
                                        <p:cTn id="22" dur="1000"/>
                                        <p:tgtEl>
                                          <p:spTgt spid="165">
                                            <p:txEl>
                                              <p:pRg st="2" end="2"/>
                                            </p:txEl>
                                          </p:spTgt>
                                        </p:tgtEl>
                                        <p:attrNameLst>
                                          <p:attrName>ppt_y</p:attrName>
                                        </p:attrNameLst>
                                      </p:cBhvr>
                                      <p:tavLst>
                                        <p:tav tm="0">
                                          <p:val>
                                            <p:strVal val="#ppt_y-1"/>
                                          </p:val>
                                        </p:tav>
                                        <p:tav tm="100000">
                                          <p:val>
                                            <p:strVal val="#ppt_y"/>
                                          </p:val>
                                        </p:tav>
                                      </p:tavLst>
                                    </p:anim>
                                  </p:childTnLst>
                                </p:cTn>
                              </p:par>
                            </p:childTnLst>
                          </p:cTn>
                        </p:par>
                        <p:par>
                          <p:cTn id="23" fill="hold">
                            <p:stCondLst>
                              <p:cond delay="4000"/>
                            </p:stCondLst>
                            <p:childTnLst>
                              <p:par>
                                <p:cTn id="24" presetID="2" presetClass="entr" presetSubtype="1" fill="hold" nodeType="afterEffect">
                                  <p:stCondLst>
                                    <p:cond delay="0"/>
                                  </p:stCondLst>
                                  <p:childTnLst>
                                    <p:set>
                                      <p:cBhvr>
                                        <p:cTn id="25" dur="1" fill="hold">
                                          <p:stCondLst>
                                            <p:cond delay="0"/>
                                          </p:stCondLst>
                                        </p:cTn>
                                        <p:tgtEl>
                                          <p:spTgt spid="165">
                                            <p:txEl>
                                              <p:pRg st="3" end="3"/>
                                            </p:txEl>
                                          </p:spTgt>
                                        </p:tgtEl>
                                        <p:attrNameLst>
                                          <p:attrName>style.visibility</p:attrName>
                                        </p:attrNameLst>
                                      </p:cBhvr>
                                      <p:to>
                                        <p:strVal val="visible"/>
                                      </p:to>
                                    </p:set>
                                    <p:anim calcmode="lin" valueType="num">
                                      <p:cBhvr additive="base">
                                        <p:cTn id="26" dur="1000"/>
                                        <p:tgtEl>
                                          <p:spTgt spid="16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4"/>
        <p:cNvGrpSpPr/>
        <p:nvPr/>
      </p:nvGrpSpPr>
      <p:grpSpPr>
        <a:xfrm>
          <a:off x="0" y="0"/>
          <a:ext cx="0" cy="0"/>
          <a:chOff x="0" y="0"/>
          <a:chExt cx="0" cy="0"/>
        </a:xfrm>
      </p:grpSpPr>
      <p:sp>
        <p:nvSpPr>
          <p:cNvPr id="175" name="Google Shape;175;p17"/>
          <p:cNvSpPr txBox="1"/>
          <p:nvPr/>
        </p:nvSpPr>
        <p:spPr>
          <a:xfrm>
            <a:off x="169775" y="381000"/>
            <a:ext cx="10641300" cy="1323600"/>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lvl="0" indent="0" algn="l" rtl="0">
              <a:lnSpc>
                <a:spcPct val="120004"/>
              </a:lnSpc>
              <a:spcBef>
                <a:spcPts val="0"/>
              </a:spcBef>
              <a:spcAft>
                <a:spcPts val="0"/>
              </a:spcAft>
              <a:buClr>
                <a:schemeClr val="dk1"/>
              </a:buClr>
              <a:buFont typeface="Arial"/>
              <a:buNone/>
            </a:pPr>
            <a:r>
              <a:rPr lang="en-US" sz="8600">
                <a:solidFill>
                  <a:schemeClr val="lt1"/>
                </a:solidFill>
                <a:latin typeface="Teko Medium"/>
                <a:ea typeface="Teko Medium"/>
                <a:cs typeface="Teko Medium"/>
                <a:sym typeface="Teko Medium"/>
              </a:rPr>
              <a:t>OUR PROPOSED SOLUTION</a:t>
            </a:r>
            <a:endParaRPr sz="11000">
              <a:solidFill>
                <a:schemeClr val="lt1"/>
              </a:solidFill>
              <a:latin typeface="Teko Medium"/>
              <a:ea typeface="Teko Medium"/>
              <a:cs typeface="Teko Medium"/>
              <a:sym typeface="Teko Medium"/>
            </a:endParaRPr>
          </a:p>
        </p:txBody>
      </p:sp>
      <p:sp>
        <p:nvSpPr>
          <p:cNvPr id="176" name="Google Shape;176;p17"/>
          <p:cNvSpPr txBox="1"/>
          <p:nvPr/>
        </p:nvSpPr>
        <p:spPr>
          <a:xfrm>
            <a:off x="363150" y="2104200"/>
            <a:ext cx="8798700" cy="6039900"/>
          </a:xfrm>
          <a:prstGeom prst="rect">
            <a:avLst/>
          </a:prstGeom>
          <a:noFill/>
          <a:ln>
            <a:noFill/>
          </a:ln>
        </p:spPr>
        <p:txBody>
          <a:bodyPr spcFirstLastPara="1" wrap="square" lIns="0" tIns="0" rIns="0" bIns="0" anchor="t" anchorCtr="0">
            <a:spAutoFit/>
          </a:bodyPr>
          <a:lstStyle/>
          <a:p>
            <a:pPr marL="0" lvl="0" indent="0" algn="l" rtl="0">
              <a:lnSpc>
                <a:spcPct val="130000"/>
              </a:lnSpc>
              <a:spcBef>
                <a:spcPts val="0"/>
              </a:spcBef>
              <a:spcAft>
                <a:spcPts val="0"/>
              </a:spcAft>
              <a:buClr>
                <a:schemeClr val="dk1"/>
              </a:buClr>
              <a:buFont typeface="Arial"/>
              <a:buNone/>
            </a:pPr>
            <a:r>
              <a:rPr lang="en-US" sz="3600" b="1">
                <a:solidFill>
                  <a:srgbClr val="60B3DD"/>
                </a:solidFill>
                <a:latin typeface="Montserrat"/>
                <a:ea typeface="Montserrat"/>
                <a:cs typeface="Montserrat"/>
                <a:sym typeface="Montserrat"/>
              </a:rPr>
              <a:t>We aim to develop a Drone-based Intelligent Magnetic Sensing System, equipped with learning algorithms and magnetic compensation techniques, to detect, identify, and classify metallic objects using Earth's magnetic field anomalies.</a:t>
            </a:r>
            <a:endParaRPr sz="3600">
              <a:solidFill>
                <a:schemeClr val="lt1"/>
              </a:solidFill>
              <a:latin typeface="Montserrat"/>
              <a:ea typeface="Montserrat"/>
              <a:cs typeface="Montserrat"/>
              <a:sym typeface="Montserrat"/>
            </a:endParaRPr>
          </a:p>
          <a:p>
            <a:pPr marL="0" marR="0" lvl="0" indent="0" algn="l" rtl="0">
              <a:lnSpc>
                <a:spcPct val="139958"/>
              </a:lnSpc>
              <a:spcBef>
                <a:spcPts val="0"/>
              </a:spcBef>
              <a:spcAft>
                <a:spcPts val="0"/>
              </a:spcAft>
              <a:buNone/>
            </a:pPr>
            <a:endParaRPr sz="1800">
              <a:solidFill>
                <a:srgbClr val="FFFFFF"/>
              </a:solidFill>
              <a:latin typeface="Montserrat"/>
              <a:ea typeface="Montserrat"/>
              <a:cs typeface="Montserrat"/>
              <a:sym typeface="Montserrat"/>
            </a:endParaRPr>
          </a:p>
        </p:txBody>
      </p:sp>
      <p:grpSp>
        <p:nvGrpSpPr>
          <p:cNvPr id="177" name="Google Shape;177;p17"/>
          <p:cNvGrpSpPr/>
          <p:nvPr/>
        </p:nvGrpSpPr>
        <p:grpSpPr>
          <a:xfrm>
            <a:off x="9407343" y="380801"/>
            <a:ext cx="395370" cy="397142"/>
            <a:chOff x="1813" y="0"/>
            <a:chExt cx="809173" cy="812800"/>
          </a:xfrm>
        </p:grpSpPr>
        <p:sp>
          <p:nvSpPr>
            <p:cNvPr id="178" name="Google Shape;178;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7"/>
          <p:cNvGrpSpPr/>
          <p:nvPr/>
        </p:nvGrpSpPr>
        <p:grpSpPr>
          <a:xfrm>
            <a:off x="10109203" y="380801"/>
            <a:ext cx="395370" cy="397142"/>
            <a:chOff x="1813" y="0"/>
            <a:chExt cx="809173" cy="812800"/>
          </a:xfrm>
        </p:grpSpPr>
        <p:sp>
          <p:nvSpPr>
            <p:cNvPr id="181" name="Google Shape;181;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3" name="Google Shape;183;p17"/>
          <p:cNvGrpSpPr/>
          <p:nvPr/>
        </p:nvGrpSpPr>
        <p:grpSpPr>
          <a:xfrm>
            <a:off x="10811063" y="380801"/>
            <a:ext cx="395370" cy="397142"/>
            <a:chOff x="1813" y="0"/>
            <a:chExt cx="809173" cy="812800"/>
          </a:xfrm>
        </p:grpSpPr>
        <p:sp>
          <p:nvSpPr>
            <p:cNvPr id="184" name="Google Shape;184;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6" name="Google Shape;186;p17"/>
          <p:cNvGrpSpPr/>
          <p:nvPr/>
        </p:nvGrpSpPr>
        <p:grpSpPr>
          <a:xfrm>
            <a:off x="16089807" y="9567947"/>
            <a:ext cx="395370" cy="397142"/>
            <a:chOff x="1813" y="0"/>
            <a:chExt cx="809173" cy="812800"/>
          </a:xfrm>
        </p:grpSpPr>
        <p:sp>
          <p:nvSpPr>
            <p:cNvPr id="187" name="Google Shape;187;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9" name="Google Shape;189;p17"/>
          <p:cNvGrpSpPr/>
          <p:nvPr/>
        </p:nvGrpSpPr>
        <p:grpSpPr>
          <a:xfrm>
            <a:off x="16791667" y="9567947"/>
            <a:ext cx="395370" cy="397142"/>
            <a:chOff x="1813" y="0"/>
            <a:chExt cx="809173" cy="812800"/>
          </a:xfrm>
        </p:grpSpPr>
        <p:sp>
          <p:nvSpPr>
            <p:cNvPr id="190" name="Google Shape;190;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2" name="Google Shape;192;p17"/>
          <p:cNvGrpSpPr/>
          <p:nvPr/>
        </p:nvGrpSpPr>
        <p:grpSpPr>
          <a:xfrm>
            <a:off x="17493527" y="9567947"/>
            <a:ext cx="395370" cy="397142"/>
            <a:chOff x="1813" y="0"/>
            <a:chExt cx="809173" cy="812800"/>
          </a:xfrm>
        </p:grpSpPr>
        <p:sp>
          <p:nvSpPr>
            <p:cNvPr id="193" name="Google Shape;193;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95" name="Google Shape;195;p17"/>
          <p:cNvPicPr preferRelativeResize="0"/>
          <p:nvPr/>
        </p:nvPicPr>
        <p:blipFill>
          <a:blip r:embed="rId3">
            <a:alphaModFix/>
          </a:blip>
          <a:stretch>
            <a:fillRect/>
          </a:stretch>
        </p:blipFill>
        <p:spPr>
          <a:xfrm>
            <a:off x="11404938" y="1704600"/>
            <a:ext cx="12572544" cy="70669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500"/>
                                        <p:tgtEl>
                                          <p:spTgt spid="17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5"/>
                                        </p:tgtEl>
                                        <p:attrNameLst>
                                          <p:attrName>style.visibility</p:attrName>
                                        </p:attrNameLst>
                                      </p:cBhvr>
                                      <p:to>
                                        <p:strVal val="visible"/>
                                      </p:to>
                                    </p:set>
                                    <p:animEffect transition="in" filter="fade">
                                      <p:cBhvr>
                                        <p:cTn id="11" dur="1000"/>
                                        <p:tgtEl>
                                          <p:spTgt spid="195"/>
                                        </p:tgtEl>
                                      </p:cBhvr>
                                    </p:animEffect>
                                  </p:childTnLst>
                                </p:cTn>
                              </p:par>
                            </p:childTnLst>
                          </p:cTn>
                        </p:par>
                        <p:par>
                          <p:cTn id="12" fill="hold">
                            <p:stCondLst>
                              <p:cond delay="1500"/>
                            </p:stCondLst>
                            <p:childTnLst>
                              <p:par>
                                <p:cTn id="13" presetID="2" presetClass="entr" presetSubtype="8" fill="hold" nodeType="afterEffect">
                                  <p:stCondLst>
                                    <p:cond delay="0"/>
                                  </p:stCondLst>
                                  <p:childTnLst>
                                    <p:set>
                                      <p:cBhvr>
                                        <p:cTn id="14" dur="1" fill="hold">
                                          <p:stCondLst>
                                            <p:cond delay="0"/>
                                          </p:stCondLst>
                                        </p:cTn>
                                        <p:tgtEl>
                                          <p:spTgt spid="176">
                                            <p:txEl>
                                              <p:pRg st="0" end="0"/>
                                            </p:txEl>
                                          </p:spTgt>
                                        </p:tgtEl>
                                        <p:attrNameLst>
                                          <p:attrName>style.visibility</p:attrName>
                                        </p:attrNameLst>
                                      </p:cBhvr>
                                      <p:to>
                                        <p:strVal val="visible"/>
                                      </p:to>
                                    </p:set>
                                    <p:anim calcmode="lin" valueType="num">
                                      <p:cBhvr additive="base">
                                        <p:cTn id="15" dur="1000"/>
                                        <p:tgtEl>
                                          <p:spTgt spid="176">
                                            <p:txEl>
                                              <p:pRg st="0" end="0"/>
                                            </p:txEl>
                                          </p:spTgt>
                                        </p:tgtEl>
                                        <p:attrNameLst>
                                          <p:attrName>ppt_x</p:attrName>
                                        </p:attrNameLst>
                                      </p:cBhvr>
                                      <p:tavLst>
                                        <p:tav tm="0">
                                          <p:val>
                                            <p:strVal val="#ppt_x-1"/>
                                          </p:val>
                                        </p:tav>
                                        <p:tav tm="100000">
                                          <p:val>
                                            <p:strVal val="#ppt_x"/>
                                          </p:val>
                                        </p:tav>
                                      </p:tavLst>
                                    </p:anim>
                                  </p:childTnLst>
                                </p:cTn>
                              </p:par>
                            </p:childTnLst>
                          </p:cTn>
                        </p:par>
                        <p:par>
                          <p:cTn id="16" fill="hold">
                            <p:stCondLst>
                              <p:cond delay="2500"/>
                            </p:stCondLst>
                            <p:childTnLst>
                              <p:par>
                                <p:cTn id="17" presetID="2" presetClass="entr" presetSubtype="8" fill="hold" nodeType="afterEffect">
                                  <p:stCondLst>
                                    <p:cond delay="0"/>
                                  </p:stCondLst>
                                  <p:childTnLst>
                                    <p:set>
                                      <p:cBhvr>
                                        <p:cTn id="18" dur="1" fill="hold">
                                          <p:stCondLst>
                                            <p:cond delay="0"/>
                                          </p:stCondLst>
                                        </p:cTn>
                                        <p:tgtEl>
                                          <p:spTgt spid="176">
                                            <p:txEl>
                                              <p:pRg st="1" end="1"/>
                                            </p:txEl>
                                          </p:spTgt>
                                        </p:tgtEl>
                                        <p:attrNameLst>
                                          <p:attrName>style.visibility</p:attrName>
                                        </p:attrNameLst>
                                      </p:cBhvr>
                                      <p:to>
                                        <p:strVal val="visible"/>
                                      </p:to>
                                    </p:set>
                                    <p:anim calcmode="lin" valueType="num">
                                      <p:cBhvr additive="base">
                                        <p:cTn id="19" dur="1000"/>
                                        <p:tgtEl>
                                          <p:spTgt spid="176">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18"/>
          <p:cNvPicPr preferRelativeResize="0"/>
          <p:nvPr/>
        </p:nvPicPr>
        <p:blipFill rotWithShape="1">
          <a:blip r:embed="rId3">
            <a:alphaModFix/>
          </a:blip>
          <a:srcRect t="7813" b="7813"/>
          <a:stretch/>
        </p:blipFill>
        <p:spPr>
          <a:xfrm>
            <a:off x="0" y="0"/>
            <a:ext cx="18288001" cy="10286999"/>
          </a:xfrm>
          <a:prstGeom prst="rect">
            <a:avLst/>
          </a:prstGeom>
          <a:noFill/>
          <a:ln>
            <a:noFill/>
          </a:ln>
        </p:spPr>
      </p:pic>
      <p:pic>
        <p:nvPicPr>
          <p:cNvPr id="201" name="Google Shape;201;p18"/>
          <p:cNvPicPr preferRelativeResize="0"/>
          <p:nvPr/>
        </p:nvPicPr>
        <p:blipFill rotWithShape="1">
          <a:blip r:embed="rId4">
            <a:alphaModFix amt="41000"/>
          </a:blip>
          <a:srcRect r="50000"/>
          <a:stretch/>
        </p:blipFill>
        <p:spPr>
          <a:xfrm flipH="1">
            <a:off x="10744203" y="-3467100"/>
            <a:ext cx="11007110" cy="14825196"/>
          </a:xfrm>
          <a:prstGeom prst="rect">
            <a:avLst/>
          </a:prstGeom>
          <a:noFill/>
          <a:ln>
            <a:noFill/>
          </a:ln>
        </p:spPr>
      </p:pic>
      <p:sp>
        <p:nvSpPr>
          <p:cNvPr id="202" name="Google Shape;202;p18"/>
          <p:cNvSpPr txBox="1"/>
          <p:nvPr/>
        </p:nvSpPr>
        <p:spPr>
          <a:xfrm>
            <a:off x="4081200" y="269200"/>
            <a:ext cx="10125600" cy="1477800"/>
          </a:xfrm>
          <a:prstGeom prst="rect">
            <a:avLst/>
          </a:prstGeom>
          <a:noFill/>
          <a:ln>
            <a:noFill/>
          </a:ln>
          <a:effectLst>
            <a:outerShdw blurRad="828675" dist="19050" dir="48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9600">
                <a:solidFill>
                  <a:schemeClr val="lt1"/>
                </a:solidFill>
                <a:latin typeface="Teko Medium"/>
                <a:ea typeface="Teko Medium"/>
                <a:cs typeface="Teko Medium"/>
                <a:sym typeface="Teko Medium"/>
              </a:rPr>
              <a:t>BASIC BLOCK DIAGRAM </a:t>
            </a:r>
            <a:endParaRPr sz="9600"/>
          </a:p>
        </p:txBody>
      </p:sp>
      <p:sp>
        <p:nvSpPr>
          <p:cNvPr id="203" name="Google Shape;203;p18"/>
          <p:cNvSpPr txBox="1"/>
          <p:nvPr/>
        </p:nvSpPr>
        <p:spPr>
          <a:xfrm>
            <a:off x="107675" y="2674650"/>
            <a:ext cx="9090300" cy="6465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endParaRPr sz="4200">
              <a:solidFill>
                <a:srgbClr val="FFFFFF"/>
              </a:solidFill>
              <a:latin typeface="Montserrat"/>
              <a:ea typeface="Montserrat"/>
              <a:cs typeface="Montserrat"/>
              <a:sym typeface="Montserrat"/>
            </a:endParaRPr>
          </a:p>
        </p:txBody>
      </p:sp>
      <p:pic>
        <p:nvPicPr>
          <p:cNvPr id="204" name="Google Shape;204;p18"/>
          <p:cNvPicPr preferRelativeResize="0"/>
          <p:nvPr/>
        </p:nvPicPr>
        <p:blipFill>
          <a:blip r:embed="rId5">
            <a:alphaModFix/>
          </a:blip>
          <a:stretch>
            <a:fillRect/>
          </a:stretch>
        </p:blipFill>
        <p:spPr>
          <a:xfrm>
            <a:off x="1048602" y="2423150"/>
            <a:ext cx="16426926" cy="7356350"/>
          </a:xfrm>
          <a:prstGeom prst="rect">
            <a:avLst/>
          </a:prstGeom>
          <a:noFill/>
          <a:ln>
            <a:noFill/>
          </a:ln>
        </p:spPr>
      </p:pic>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02">
                                            <p:txEl>
                                              <p:pRg st="0" end="0"/>
                                            </p:txEl>
                                          </p:spTgt>
                                        </p:tgtEl>
                                        <p:attrNameLst>
                                          <p:attrName>style.visibility</p:attrName>
                                        </p:attrNameLst>
                                      </p:cBhvr>
                                      <p:to>
                                        <p:strVal val="visible"/>
                                      </p:to>
                                    </p:set>
                                    <p:anim calcmode="lin" valueType="num">
                                      <p:cBhvr additive="base">
                                        <p:cTn id="7" dur="500"/>
                                        <p:tgtEl>
                                          <p:spTgt spid="202">
                                            <p:txEl>
                                              <p:pRg st="0" end="0"/>
                                            </p:txEl>
                                          </p:spTgt>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4"/>
                                        </p:tgtEl>
                                        <p:attrNameLst>
                                          <p:attrName>style.visibility</p:attrName>
                                        </p:attrNameLst>
                                      </p:cBhvr>
                                      <p:to>
                                        <p:strVal val="visible"/>
                                      </p:to>
                                    </p:set>
                                    <p:animEffect transition="in" filter="fade">
                                      <p:cBhvr>
                                        <p:cTn id="11" dur="10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19"/>
          <p:cNvPicPr preferRelativeResize="0"/>
          <p:nvPr/>
        </p:nvPicPr>
        <p:blipFill rotWithShape="1">
          <a:blip r:embed="rId3">
            <a:alphaModFix/>
          </a:blip>
          <a:srcRect t="7813" b="7813"/>
          <a:stretch/>
        </p:blipFill>
        <p:spPr>
          <a:xfrm>
            <a:off x="0" y="0"/>
            <a:ext cx="18288001" cy="10286999"/>
          </a:xfrm>
          <a:prstGeom prst="rect">
            <a:avLst/>
          </a:prstGeom>
          <a:noFill/>
          <a:ln>
            <a:noFill/>
          </a:ln>
        </p:spPr>
      </p:pic>
      <p:grpSp>
        <p:nvGrpSpPr>
          <p:cNvPr id="210" name="Google Shape;210;p19"/>
          <p:cNvGrpSpPr/>
          <p:nvPr/>
        </p:nvGrpSpPr>
        <p:grpSpPr>
          <a:xfrm>
            <a:off x="14866004" y="6140576"/>
            <a:ext cx="10980397" cy="11029615"/>
            <a:chOff x="1813" y="0"/>
            <a:chExt cx="809173" cy="812800"/>
          </a:xfrm>
        </p:grpSpPr>
        <p:sp>
          <p:nvSpPr>
            <p:cNvPr id="211" name="Google Shape;211;p1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3" name="Google Shape;213;p19"/>
          <p:cNvSpPr txBox="1"/>
          <p:nvPr/>
        </p:nvSpPr>
        <p:spPr>
          <a:xfrm>
            <a:off x="2563952" y="3154350"/>
            <a:ext cx="13160100" cy="1770000"/>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marL="0" lvl="0" indent="0" algn="ctr" rtl="0">
              <a:lnSpc>
                <a:spcPct val="120004"/>
              </a:lnSpc>
              <a:spcBef>
                <a:spcPts val="0"/>
              </a:spcBef>
              <a:spcAft>
                <a:spcPts val="0"/>
              </a:spcAft>
              <a:buClr>
                <a:schemeClr val="dk1"/>
              </a:buClr>
              <a:buFont typeface="Arial"/>
              <a:buNone/>
            </a:pPr>
            <a:r>
              <a:rPr lang="en-US" sz="11500">
                <a:solidFill>
                  <a:schemeClr val="lt1"/>
                </a:solidFill>
                <a:latin typeface="Teko Medium"/>
                <a:ea typeface="Teko Medium"/>
                <a:cs typeface="Teko Medium"/>
                <a:sym typeface="Teko Medium"/>
              </a:rPr>
              <a:t>MAGNETIC FIELD DETECTION</a:t>
            </a:r>
            <a:endParaRPr sz="11500"/>
          </a:p>
        </p:txBody>
      </p:sp>
      <p:grpSp>
        <p:nvGrpSpPr>
          <p:cNvPr id="214" name="Google Shape;214;p19"/>
          <p:cNvGrpSpPr/>
          <p:nvPr/>
        </p:nvGrpSpPr>
        <p:grpSpPr>
          <a:xfrm>
            <a:off x="-1173901" y="-1098156"/>
            <a:ext cx="3452984" cy="3468461"/>
            <a:chOff x="1813" y="0"/>
            <a:chExt cx="809173" cy="812800"/>
          </a:xfrm>
        </p:grpSpPr>
        <p:sp>
          <p:nvSpPr>
            <p:cNvPr id="215" name="Google Shape;215;p1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17" name="Google Shape;217;p19"/>
          <p:cNvCxnSpPr/>
          <p:nvPr/>
        </p:nvCxnSpPr>
        <p:spPr>
          <a:xfrm>
            <a:off x="-2693521" y="4895777"/>
            <a:ext cx="6492300" cy="0"/>
          </a:xfrm>
          <a:prstGeom prst="straightConnector1">
            <a:avLst/>
          </a:prstGeom>
          <a:noFill/>
          <a:ln w="57150" cap="flat" cmpd="sng">
            <a:solidFill>
              <a:srgbClr val="41B8D5"/>
            </a:solidFill>
            <a:prstDash val="solid"/>
            <a:round/>
            <a:headEnd type="none" w="sm" len="sm"/>
            <a:tailEnd type="none" w="sm" len="sm"/>
          </a:ln>
        </p:spPr>
      </p:cxnSp>
      <p:cxnSp>
        <p:nvCxnSpPr>
          <p:cNvPr id="218" name="Google Shape;218;p19"/>
          <p:cNvCxnSpPr/>
          <p:nvPr/>
        </p:nvCxnSpPr>
        <p:spPr>
          <a:xfrm>
            <a:off x="14535836" y="4924352"/>
            <a:ext cx="6492300" cy="0"/>
          </a:xfrm>
          <a:prstGeom prst="straightConnector1">
            <a:avLst/>
          </a:prstGeom>
          <a:noFill/>
          <a:ln w="57150" cap="flat" cmpd="sng">
            <a:solidFill>
              <a:srgbClr val="41B8D5"/>
            </a:solidFill>
            <a:prstDash val="solid"/>
            <a:round/>
            <a:headEnd type="none" w="sm" len="sm"/>
            <a:tailEnd type="none" w="sm" len="sm"/>
          </a:ln>
        </p:spPr>
      </p:cxnSp>
      <p:grpSp>
        <p:nvGrpSpPr>
          <p:cNvPr id="219" name="Google Shape;219;p19"/>
          <p:cNvGrpSpPr/>
          <p:nvPr/>
        </p:nvGrpSpPr>
        <p:grpSpPr>
          <a:xfrm>
            <a:off x="8244455" y="8312294"/>
            <a:ext cx="395362" cy="397134"/>
            <a:chOff x="1813" y="0"/>
            <a:chExt cx="809173" cy="812800"/>
          </a:xfrm>
        </p:grpSpPr>
        <p:sp>
          <p:nvSpPr>
            <p:cNvPr id="220" name="Google Shape;220;p1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2" name="Google Shape;222;p19"/>
          <p:cNvGrpSpPr/>
          <p:nvPr/>
        </p:nvGrpSpPr>
        <p:grpSpPr>
          <a:xfrm>
            <a:off x="8946315" y="8312294"/>
            <a:ext cx="395362" cy="397134"/>
            <a:chOff x="1813" y="0"/>
            <a:chExt cx="809173" cy="812800"/>
          </a:xfrm>
        </p:grpSpPr>
        <p:sp>
          <p:nvSpPr>
            <p:cNvPr id="223" name="Google Shape;223;p1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5" name="Google Shape;225;p19"/>
          <p:cNvGrpSpPr/>
          <p:nvPr/>
        </p:nvGrpSpPr>
        <p:grpSpPr>
          <a:xfrm>
            <a:off x="9648175" y="8312294"/>
            <a:ext cx="395362" cy="397134"/>
            <a:chOff x="1813" y="0"/>
            <a:chExt cx="809173" cy="812800"/>
          </a:xfrm>
        </p:grpSpPr>
        <p:sp>
          <p:nvSpPr>
            <p:cNvPr id="226" name="Google Shape;226;p1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0"/>
          <p:cNvPicPr preferRelativeResize="0"/>
          <p:nvPr/>
        </p:nvPicPr>
        <p:blipFill rotWithShape="1">
          <a:blip r:embed="rId3">
            <a:alphaModFix/>
          </a:blip>
          <a:srcRect l="74"/>
          <a:stretch/>
        </p:blipFill>
        <p:spPr>
          <a:xfrm>
            <a:off x="0" y="0"/>
            <a:ext cx="18288002" cy="10287001"/>
          </a:xfrm>
          <a:prstGeom prst="rect">
            <a:avLst/>
          </a:prstGeom>
          <a:noFill/>
          <a:ln>
            <a:noFill/>
          </a:ln>
        </p:spPr>
      </p:pic>
      <p:sp>
        <p:nvSpPr>
          <p:cNvPr id="233" name="Google Shape;233;p20"/>
          <p:cNvSpPr txBox="1"/>
          <p:nvPr/>
        </p:nvSpPr>
        <p:spPr>
          <a:xfrm>
            <a:off x="-203900" y="494625"/>
            <a:ext cx="17787900" cy="1600800"/>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0400">
                <a:solidFill>
                  <a:schemeClr val="lt1"/>
                </a:solidFill>
                <a:latin typeface="Teko Medium"/>
                <a:ea typeface="Teko Medium"/>
                <a:cs typeface="Teko Medium"/>
                <a:sym typeface="Teko Medium"/>
              </a:rPr>
              <a:t>MAGNETIC FIELD DETECTION </a:t>
            </a:r>
            <a:endParaRPr sz="100"/>
          </a:p>
        </p:txBody>
      </p:sp>
      <p:sp>
        <p:nvSpPr>
          <p:cNvPr id="234" name="Google Shape;234;p20"/>
          <p:cNvSpPr txBox="1"/>
          <p:nvPr/>
        </p:nvSpPr>
        <p:spPr>
          <a:xfrm>
            <a:off x="1028700" y="5337636"/>
            <a:ext cx="4584000" cy="21540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endParaRPr/>
          </a:p>
        </p:txBody>
      </p:sp>
      <p:cxnSp>
        <p:nvCxnSpPr>
          <p:cNvPr id="235" name="Google Shape;235;p20"/>
          <p:cNvCxnSpPr/>
          <p:nvPr/>
        </p:nvCxnSpPr>
        <p:spPr>
          <a:xfrm rot="13803">
            <a:off x="1028741" y="8296656"/>
            <a:ext cx="7114726" cy="0"/>
          </a:xfrm>
          <a:prstGeom prst="straightConnector1">
            <a:avLst/>
          </a:prstGeom>
          <a:noFill/>
          <a:ln w="57150" cap="flat" cmpd="sng">
            <a:solidFill>
              <a:srgbClr val="41B8D5"/>
            </a:solidFill>
            <a:prstDash val="solid"/>
            <a:round/>
            <a:headEnd type="none" w="sm" len="sm"/>
            <a:tailEnd type="none" w="sm" len="sm"/>
          </a:ln>
        </p:spPr>
      </p:cxnSp>
      <p:pic>
        <p:nvPicPr>
          <p:cNvPr id="236" name="Google Shape;236;p20"/>
          <p:cNvPicPr preferRelativeResize="0"/>
          <p:nvPr/>
        </p:nvPicPr>
        <p:blipFill>
          <a:blip r:embed="rId4">
            <a:alphaModFix/>
          </a:blip>
          <a:stretch>
            <a:fillRect/>
          </a:stretch>
        </p:blipFill>
        <p:spPr>
          <a:xfrm>
            <a:off x="10743449" y="2833673"/>
            <a:ext cx="7399525" cy="5572700"/>
          </a:xfrm>
          <a:prstGeom prst="rect">
            <a:avLst/>
          </a:prstGeom>
          <a:noFill/>
          <a:ln>
            <a:noFill/>
          </a:ln>
        </p:spPr>
      </p:pic>
      <p:sp>
        <p:nvSpPr>
          <p:cNvPr id="237" name="Google Shape;237;p20"/>
          <p:cNvSpPr txBox="1"/>
          <p:nvPr/>
        </p:nvSpPr>
        <p:spPr>
          <a:xfrm>
            <a:off x="583225" y="1915350"/>
            <a:ext cx="10112100" cy="8204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100">
                <a:solidFill>
                  <a:srgbClr val="FFFFFF"/>
                </a:solidFill>
                <a:latin typeface="Montserrat Medium"/>
                <a:ea typeface="Montserrat Medium"/>
                <a:cs typeface="Montserrat Medium"/>
                <a:sym typeface="Montserrat Medium"/>
              </a:rPr>
              <a:t>Magnetic field detection will be accomplished by equipping the drone with a precision magnetometer, GPS, and Raspberry Pi for real-time data collection and processing. By continuously measuring and analyzing magnetic field data and utilizing established algorithms, we can identify magnetic anomalies and disturbances in a specific geographic region.</a:t>
            </a:r>
            <a:endParaRPr sz="100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par>
                                <p:cTn id="8" presetID="2" presetClass="entr" presetSubtype="4" fill="hold" nodeType="withEffect">
                                  <p:stCondLst>
                                    <p:cond delay="0"/>
                                  </p:stCondLst>
                                  <p:childTnLst>
                                    <p:set>
                                      <p:cBhvr>
                                        <p:cTn id="9" dur="1" fill="hold">
                                          <p:stCondLst>
                                            <p:cond delay="0"/>
                                          </p:stCondLst>
                                        </p:cTn>
                                        <p:tgtEl>
                                          <p:spTgt spid="237"/>
                                        </p:tgtEl>
                                        <p:attrNameLst>
                                          <p:attrName>style.visibility</p:attrName>
                                        </p:attrNameLst>
                                      </p:cBhvr>
                                      <p:to>
                                        <p:strVal val="visible"/>
                                      </p:to>
                                    </p:set>
                                    <p:anim calcmode="lin" valueType="num">
                                      <p:cBhvr additive="base">
                                        <p:cTn id="10" dur="1000"/>
                                        <p:tgtEl>
                                          <p:spTgt spid="237"/>
                                        </p:tgtEl>
                                        <p:attrNameLst>
                                          <p:attrName>ppt_y</p:attrName>
                                        </p:attrNameLst>
                                      </p:cBhvr>
                                      <p:tavLst>
                                        <p:tav tm="0">
                                          <p:val>
                                            <p:strVal val="#ppt_y+1"/>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236"/>
                                        </p:tgtEl>
                                        <p:attrNameLst>
                                          <p:attrName>style.visibility</p:attrName>
                                        </p:attrNameLst>
                                      </p:cBhvr>
                                      <p:to>
                                        <p:strVal val="visible"/>
                                      </p:to>
                                    </p:set>
                                    <p:anim calcmode="lin" valueType="num">
                                      <p:cBhvr additive="base">
                                        <p:cTn id="13" dur="1000"/>
                                        <p:tgtEl>
                                          <p:spTgt spid="2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1"/>
          <p:cNvPicPr preferRelativeResize="0"/>
          <p:nvPr/>
        </p:nvPicPr>
        <p:blipFill rotWithShape="1">
          <a:blip r:embed="rId3">
            <a:alphaModFix/>
          </a:blip>
          <a:srcRect t="7827" b="7819"/>
          <a:stretch/>
        </p:blipFill>
        <p:spPr>
          <a:xfrm>
            <a:off x="0" y="0"/>
            <a:ext cx="18288001" cy="10286999"/>
          </a:xfrm>
          <a:prstGeom prst="rect">
            <a:avLst/>
          </a:prstGeom>
          <a:noFill/>
          <a:ln>
            <a:noFill/>
          </a:ln>
        </p:spPr>
      </p:pic>
      <p:graphicFrame>
        <p:nvGraphicFramePr>
          <p:cNvPr id="243" name="Google Shape;243;p21"/>
          <p:cNvGraphicFramePr/>
          <p:nvPr/>
        </p:nvGraphicFramePr>
        <p:xfrm>
          <a:off x="1006280" y="2764708"/>
          <a:ext cx="3000000" cy="3000000"/>
        </p:xfrm>
        <a:graphic>
          <a:graphicData uri="http://schemas.openxmlformats.org/drawingml/2006/table">
            <a:tbl>
              <a:tblPr>
                <a:noFill/>
                <a:tableStyleId>{EA9E665F-C148-46E9-A476-9A9203150A6A}</a:tableStyleId>
              </a:tblPr>
              <a:tblGrid>
                <a:gridCol w="5425150">
                  <a:extLst>
                    <a:ext uri="{9D8B030D-6E8A-4147-A177-3AD203B41FA5}">
                      <a16:colId xmlns:a16="http://schemas.microsoft.com/office/drawing/2014/main" val="20000"/>
                    </a:ext>
                  </a:extLst>
                </a:gridCol>
                <a:gridCol w="5425150">
                  <a:extLst>
                    <a:ext uri="{9D8B030D-6E8A-4147-A177-3AD203B41FA5}">
                      <a16:colId xmlns:a16="http://schemas.microsoft.com/office/drawing/2014/main" val="20001"/>
                    </a:ext>
                  </a:extLst>
                </a:gridCol>
                <a:gridCol w="5777150">
                  <a:extLst>
                    <a:ext uri="{9D8B030D-6E8A-4147-A177-3AD203B41FA5}">
                      <a16:colId xmlns:a16="http://schemas.microsoft.com/office/drawing/2014/main" val="20002"/>
                    </a:ext>
                  </a:extLst>
                </a:gridCol>
              </a:tblGrid>
              <a:tr h="2801875">
                <a:tc>
                  <a:txBody>
                    <a:bodyPr/>
                    <a:lstStyle/>
                    <a:p>
                      <a:pPr marL="0" marR="0" lvl="0" indent="0" algn="ctr" rtl="0">
                        <a:lnSpc>
                          <a:spcPct val="140013"/>
                        </a:lnSpc>
                        <a:spcBef>
                          <a:spcPts val="0"/>
                        </a:spcBef>
                        <a:spcAft>
                          <a:spcPts val="0"/>
                        </a:spcAft>
                        <a:buNone/>
                      </a:pPr>
                      <a:r>
                        <a:rPr lang="en-US" sz="2999" b="1">
                          <a:solidFill>
                            <a:srgbClr val="6CE5E8"/>
                          </a:solidFill>
                          <a:latin typeface="Teko"/>
                          <a:ea typeface="Teko"/>
                          <a:cs typeface="Teko"/>
                          <a:sym typeface="Teko"/>
                        </a:rPr>
                        <a:t>FLIGHT CONTROLLER</a:t>
                      </a:r>
                      <a:endParaRPr sz="2999" b="1">
                        <a:solidFill>
                          <a:srgbClr val="6CE5E8"/>
                        </a:solidFill>
                        <a:latin typeface="Teko"/>
                        <a:ea typeface="Teko"/>
                        <a:cs typeface="Teko"/>
                        <a:sym typeface="Teko"/>
                      </a:endParaRPr>
                    </a:p>
                    <a:p>
                      <a:pPr marL="0" marR="0" lvl="0" indent="0" algn="ctr" rtl="0">
                        <a:lnSpc>
                          <a:spcPct val="140013"/>
                        </a:lnSpc>
                        <a:spcBef>
                          <a:spcPts val="0"/>
                        </a:spcBef>
                        <a:spcAft>
                          <a:spcPts val="0"/>
                        </a:spcAft>
                        <a:buNone/>
                      </a:pPr>
                      <a:r>
                        <a:rPr lang="en-US" sz="2100">
                          <a:solidFill>
                            <a:srgbClr val="60B3DD"/>
                          </a:solidFill>
                          <a:latin typeface="Montserrat"/>
                          <a:ea typeface="Montserrat"/>
                          <a:cs typeface="Montserrat"/>
                          <a:sym typeface="Montserrat"/>
                        </a:rPr>
                        <a:t>To control drone motor with the help of receiver of Remote Controller.</a:t>
                      </a:r>
                      <a:endParaRPr sz="2100">
                        <a:solidFill>
                          <a:srgbClr val="60B3DD"/>
                        </a:solidFill>
                        <a:latin typeface="Montserrat"/>
                        <a:ea typeface="Montserrat"/>
                        <a:cs typeface="Montserrat"/>
                        <a:sym typeface="Montserrat"/>
                      </a:endParaRPr>
                    </a:p>
                    <a:p>
                      <a:pPr marL="0" marR="0" lvl="0" indent="0" algn="ctr" rtl="0">
                        <a:lnSpc>
                          <a:spcPct val="140013"/>
                        </a:lnSpc>
                        <a:spcBef>
                          <a:spcPts val="0"/>
                        </a:spcBef>
                        <a:spcAft>
                          <a:spcPts val="0"/>
                        </a:spcAft>
                        <a:buNone/>
                      </a:pPr>
                      <a:endParaRPr sz="2100">
                        <a:solidFill>
                          <a:srgbClr val="60B3DD"/>
                        </a:solidFill>
                        <a:latin typeface="Montserrat"/>
                        <a:ea typeface="Montserrat"/>
                        <a:cs typeface="Montserrat"/>
                        <a:sym typeface="Montserrat"/>
                      </a:endParaRPr>
                    </a:p>
                    <a:p>
                      <a:pPr marL="0" marR="0" lvl="0" indent="0" algn="ctr" rtl="0">
                        <a:lnSpc>
                          <a:spcPct val="140013"/>
                        </a:lnSpc>
                        <a:spcBef>
                          <a:spcPts val="0"/>
                        </a:spcBef>
                        <a:spcAft>
                          <a:spcPts val="0"/>
                        </a:spcAft>
                        <a:buNone/>
                      </a:pPr>
                      <a:r>
                        <a:rPr lang="en-US" sz="2100">
                          <a:solidFill>
                            <a:srgbClr val="60B3DD"/>
                          </a:solidFill>
                          <a:latin typeface="Montserrat"/>
                          <a:ea typeface="Montserrat"/>
                          <a:cs typeface="Montserrat"/>
                          <a:sym typeface="Montserrat"/>
                        </a:rPr>
                        <a:t>And for Autonomous Flight</a:t>
                      </a:r>
                      <a:endParaRPr sz="2100">
                        <a:solidFill>
                          <a:srgbClr val="60B3DD"/>
                        </a:solidFill>
                        <a:latin typeface="Montserrat"/>
                        <a:ea typeface="Montserrat"/>
                        <a:cs typeface="Montserrat"/>
                        <a:sym typeface="Montserrat"/>
                      </a:endParaRPr>
                    </a:p>
                    <a:p>
                      <a:pPr marL="0" marR="0" lvl="0" indent="0" algn="ctr" rtl="0">
                        <a:lnSpc>
                          <a:spcPct val="140000"/>
                        </a:lnSpc>
                        <a:spcBef>
                          <a:spcPts val="0"/>
                        </a:spcBef>
                        <a:spcAft>
                          <a:spcPts val="0"/>
                        </a:spcAft>
                        <a:buSzPts val="1100"/>
                        <a:buNone/>
                      </a:pPr>
                      <a:endParaRPr/>
                    </a:p>
                  </a:txBody>
                  <a:tcPr marL="190500" marR="190500" marT="190500" marB="190500" anchor="ctr">
                    <a:lnL w="38100" cap="flat" cmpd="sng">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2999" b="1">
                          <a:solidFill>
                            <a:srgbClr val="6CE5E8"/>
                          </a:solidFill>
                          <a:latin typeface="Teko"/>
                          <a:ea typeface="Teko"/>
                          <a:cs typeface="Teko"/>
                          <a:sym typeface="Teko"/>
                        </a:rPr>
                        <a:t>GPS</a:t>
                      </a:r>
                      <a:endParaRPr sz="1100" u="none" strike="noStrike" cap="none"/>
                    </a:p>
                    <a:p>
                      <a:pPr marL="0" lvl="0" indent="0" algn="ctr" rtl="0">
                        <a:lnSpc>
                          <a:spcPct val="140000"/>
                        </a:lnSpc>
                        <a:spcBef>
                          <a:spcPts val="0"/>
                        </a:spcBef>
                        <a:spcAft>
                          <a:spcPts val="0"/>
                        </a:spcAft>
                        <a:buClr>
                          <a:schemeClr val="dk1"/>
                        </a:buClr>
                        <a:buSzPts val="1100"/>
                        <a:buFont typeface="Arial"/>
                        <a:buNone/>
                      </a:pPr>
                      <a:r>
                        <a:rPr lang="en-US" sz="2100">
                          <a:solidFill>
                            <a:srgbClr val="60B3DD"/>
                          </a:solidFill>
                          <a:latin typeface="Montserrat"/>
                          <a:ea typeface="Montserrat"/>
                          <a:cs typeface="Montserrat"/>
                          <a:sym typeface="Montserrat"/>
                        </a:rPr>
                        <a:t>Precision navigation and location tracking.</a:t>
                      </a:r>
                      <a:endParaRPr sz="2100">
                        <a:solidFill>
                          <a:srgbClr val="60B3DD"/>
                        </a:solidFill>
                        <a:latin typeface="Montserrat"/>
                        <a:ea typeface="Montserrat"/>
                        <a:cs typeface="Montserrat"/>
                        <a:sym typeface="Montserrat"/>
                      </a:endParaRPr>
                    </a:p>
                    <a:p>
                      <a:pPr marL="0" lvl="0" indent="0" algn="ctr" rtl="0">
                        <a:lnSpc>
                          <a:spcPct val="140000"/>
                        </a:lnSpc>
                        <a:spcBef>
                          <a:spcPts val="0"/>
                        </a:spcBef>
                        <a:spcAft>
                          <a:spcPts val="0"/>
                        </a:spcAft>
                        <a:buClr>
                          <a:schemeClr val="dk1"/>
                        </a:buClr>
                        <a:buSzPts val="1100"/>
                        <a:buFont typeface="Arial"/>
                        <a:buNone/>
                      </a:pPr>
                      <a:r>
                        <a:rPr lang="en-US" sz="2100">
                          <a:solidFill>
                            <a:srgbClr val="60B3DD"/>
                          </a:solidFill>
                          <a:latin typeface="Montserrat"/>
                          <a:ea typeface="Montserrat"/>
                          <a:cs typeface="Montserrat"/>
                          <a:sym typeface="Montserrat"/>
                        </a:rPr>
                        <a:t>Covers up to 10 kilometers above the Earth's surface. </a:t>
                      </a:r>
                      <a:endParaRPr>
                        <a:solidFill>
                          <a:schemeClr val="dk1"/>
                        </a:solidFill>
                      </a:endParaRPr>
                    </a:p>
                    <a:p>
                      <a:pPr marL="0" marR="0" lvl="0" indent="0" algn="ctr" rtl="0">
                        <a:lnSpc>
                          <a:spcPct val="140000"/>
                        </a:lnSpc>
                        <a:spcBef>
                          <a:spcPts val="0"/>
                        </a:spcBef>
                        <a:spcAft>
                          <a:spcPts val="0"/>
                        </a:spcAft>
                        <a:buNone/>
                      </a:pPr>
                      <a:endParaRPr sz="2100">
                        <a:solidFill>
                          <a:srgbClr val="60B3DD"/>
                        </a:solidFill>
                        <a:latin typeface="Montserrat"/>
                        <a:ea typeface="Montserrat"/>
                        <a:cs typeface="Montserrat"/>
                        <a:sym typeface="Montserrat"/>
                      </a:endParaRPr>
                    </a:p>
                  </a:txBody>
                  <a:tcPr marL="190500" marR="190500" marT="190500" marB="190500" anchor="ctr">
                    <a:lnL w="38100" cap="flat" cmpd="sng">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2999" b="1">
                          <a:solidFill>
                            <a:srgbClr val="6CE5E8"/>
                          </a:solidFill>
                          <a:latin typeface="Teko"/>
                          <a:ea typeface="Teko"/>
                          <a:cs typeface="Teko"/>
                          <a:sym typeface="Teko"/>
                        </a:rPr>
                        <a:t>MAGNETOMETER</a:t>
                      </a:r>
                      <a:endParaRPr sz="1100" u="none" strike="noStrike" cap="none"/>
                    </a:p>
                    <a:p>
                      <a:pPr marL="0" marR="0" lvl="0" indent="0" algn="ctr" rtl="0">
                        <a:lnSpc>
                          <a:spcPct val="140000"/>
                        </a:lnSpc>
                        <a:spcBef>
                          <a:spcPts val="0"/>
                        </a:spcBef>
                        <a:spcAft>
                          <a:spcPts val="0"/>
                        </a:spcAft>
                        <a:buNone/>
                      </a:pPr>
                      <a:r>
                        <a:rPr lang="en-US" sz="2100">
                          <a:solidFill>
                            <a:srgbClr val="60B3DD"/>
                          </a:solidFill>
                          <a:latin typeface="Montserrat"/>
                          <a:ea typeface="Montserrat"/>
                          <a:cs typeface="Montserrat"/>
                          <a:sym typeface="Montserrat"/>
                        </a:rPr>
                        <a:t>Precision magnetic field intensity measurement.</a:t>
                      </a:r>
                      <a:endParaRPr sz="2100">
                        <a:solidFill>
                          <a:srgbClr val="60B3DD"/>
                        </a:solidFill>
                        <a:latin typeface="Montserrat"/>
                        <a:ea typeface="Montserrat"/>
                        <a:cs typeface="Montserrat"/>
                        <a:sym typeface="Montserrat"/>
                      </a:endParaRPr>
                    </a:p>
                    <a:p>
                      <a:pPr marL="0" marR="0" lvl="0" indent="0" algn="ctr" rtl="0">
                        <a:lnSpc>
                          <a:spcPct val="140000"/>
                        </a:lnSpc>
                        <a:spcBef>
                          <a:spcPts val="0"/>
                        </a:spcBef>
                        <a:spcAft>
                          <a:spcPts val="0"/>
                        </a:spcAft>
                        <a:buNone/>
                      </a:pPr>
                      <a:r>
                        <a:rPr lang="en-US" sz="2100">
                          <a:solidFill>
                            <a:srgbClr val="60B3DD"/>
                          </a:solidFill>
                          <a:latin typeface="Montserrat"/>
                          <a:ea typeface="Montserrat"/>
                          <a:cs typeface="Montserrat"/>
                          <a:sym typeface="Montserrat"/>
                        </a:rPr>
                        <a:t>Fiend Magnetic Signature of an area </a:t>
                      </a:r>
                      <a:endParaRPr sz="2100">
                        <a:solidFill>
                          <a:srgbClr val="60B3DD"/>
                        </a:solidFill>
                        <a:latin typeface="Montserrat"/>
                        <a:ea typeface="Montserrat"/>
                        <a:cs typeface="Montserrat"/>
                        <a:sym typeface="Montserrat"/>
                      </a:endParaRPr>
                    </a:p>
                    <a:p>
                      <a:pPr marL="0" marR="0" lvl="0" indent="0" algn="ctr" rtl="0">
                        <a:lnSpc>
                          <a:spcPct val="140000"/>
                        </a:lnSpc>
                        <a:spcBef>
                          <a:spcPts val="0"/>
                        </a:spcBef>
                        <a:spcAft>
                          <a:spcPts val="0"/>
                        </a:spcAft>
                        <a:buNone/>
                      </a:pPr>
                      <a:endParaRPr sz="2100">
                        <a:solidFill>
                          <a:srgbClr val="60B3DD"/>
                        </a:solidFill>
                        <a:latin typeface="Montserrat"/>
                        <a:ea typeface="Montserrat"/>
                        <a:cs typeface="Montserrat"/>
                        <a:sym typeface="Montserrat"/>
                      </a:endParaRPr>
                    </a:p>
                  </a:txBody>
                  <a:tcPr marL="190500" marR="190500" marT="190500" marB="190500" anchor="ctr">
                    <a:lnL w="38100" cap="flat" cmpd="sng">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extLst>
                  <a:ext uri="{0D108BD9-81ED-4DB2-BD59-A6C34878D82A}">
                    <a16:rowId xmlns:a16="http://schemas.microsoft.com/office/drawing/2014/main" val="10000"/>
                  </a:ext>
                </a:extLst>
              </a:tr>
              <a:tr h="3856150">
                <a:tc>
                  <a:txBody>
                    <a:bodyPr/>
                    <a:lstStyle/>
                    <a:p>
                      <a:pPr marL="0" marR="0" lvl="0" indent="0" algn="ctr" rtl="0">
                        <a:lnSpc>
                          <a:spcPct val="140013"/>
                        </a:lnSpc>
                        <a:spcBef>
                          <a:spcPts val="0"/>
                        </a:spcBef>
                        <a:spcAft>
                          <a:spcPts val="0"/>
                        </a:spcAft>
                        <a:buNone/>
                      </a:pPr>
                      <a:r>
                        <a:rPr lang="en-US" sz="2999" b="1">
                          <a:solidFill>
                            <a:srgbClr val="6CE5E8"/>
                          </a:solidFill>
                          <a:latin typeface="Teko"/>
                          <a:ea typeface="Teko"/>
                          <a:cs typeface="Teko"/>
                          <a:sym typeface="Teko"/>
                        </a:rPr>
                        <a:t>RASPBERRY PI</a:t>
                      </a:r>
                      <a:endParaRPr sz="1100" u="none" strike="noStrike" cap="none"/>
                    </a:p>
                    <a:p>
                      <a:pPr marL="0" marR="0" lvl="0" indent="0" algn="ctr" rtl="0">
                        <a:lnSpc>
                          <a:spcPct val="140000"/>
                        </a:lnSpc>
                        <a:spcBef>
                          <a:spcPts val="0"/>
                        </a:spcBef>
                        <a:spcAft>
                          <a:spcPts val="0"/>
                        </a:spcAft>
                        <a:buNone/>
                      </a:pPr>
                      <a:r>
                        <a:rPr lang="en-US" sz="2100">
                          <a:solidFill>
                            <a:srgbClr val="60B3DD"/>
                          </a:solidFill>
                          <a:latin typeface="Montserrat"/>
                          <a:ea typeface="Montserrat"/>
                          <a:cs typeface="Montserrat"/>
                          <a:sym typeface="Montserrat"/>
                        </a:rPr>
                        <a:t>ON BOARD COMPUTER</a:t>
                      </a:r>
                      <a:endParaRPr sz="2100">
                        <a:solidFill>
                          <a:srgbClr val="60B3DD"/>
                        </a:solidFill>
                        <a:latin typeface="Montserrat"/>
                        <a:ea typeface="Montserrat"/>
                        <a:cs typeface="Montserrat"/>
                        <a:sym typeface="Montserrat"/>
                      </a:endParaRPr>
                    </a:p>
                    <a:p>
                      <a:pPr marL="0" marR="0" lvl="0" indent="0" algn="l" rtl="0">
                        <a:lnSpc>
                          <a:spcPct val="140000"/>
                        </a:lnSpc>
                        <a:spcBef>
                          <a:spcPts val="0"/>
                        </a:spcBef>
                        <a:spcAft>
                          <a:spcPts val="0"/>
                        </a:spcAft>
                        <a:buNone/>
                      </a:pPr>
                      <a:endParaRPr sz="2100">
                        <a:solidFill>
                          <a:srgbClr val="60B3DD"/>
                        </a:solidFill>
                        <a:latin typeface="Montserrat"/>
                        <a:ea typeface="Montserrat"/>
                        <a:cs typeface="Montserrat"/>
                        <a:sym typeface="Montserrat"/>
                      </a:endParaRPr>
                    </a:p>
                    <a:p>
                      <a:pPr marL="0" marR="0" lvl="0" indent="0" algn="ctr" rtl="0">
                        <a:lnSpc>
                          <a:spcPct val="140000"/>
                        </a:lnSpc>
                        <a:spcBef>
                          <a:spcPts val="0"/>
                        </a:spcBef>
                        <a:spcAft>
                          <a:spcPts val="0"/>
                        </a:spcAft>
                        <a:buNone/>
                      </a:pPr>
                      <a:r>
                        <a:rPr lang="en-US" sz="2100">
                          <a:solidFill>
                            <a:srgbClr val="60B3DD"/>
                          </a:solidFill>
                          <a:latin typeface="Montserrat"/>
                          <a:ea typeface="Montserrat"/>
                          <a:cs typeface="Montserrat"/>
                          <a:sym typeface="Montserrat"/>
                        </a:rPr>
                        <a:t>Central control hub managing data acquisition, preprocessing, and telemetry </a:t>
                      </a:r>
                      <a:r>
                        <a:rPr lang="en-US" sz="2100" u="none" strike="noStrike" cap="none">
                          <a:solidFill>
                            <a:srgbClr val="60B3DD"/>
                          </a:solidFill>
                          <a:latin typeface="Montserrat"/>
                          <a:ea typeface="Montserrat"/>
                          <a:cs typeface="Montserrat"/>
                          <a:sym typeface="Montserrat"/>
                        </a:rPr>
                        <a:t> </a:t>
                      </a:r>
                      <a:endParaRPr/>
                    </a:p>
                  </a:txBody>
                  <a:tcPr marL="190500" marR="190500" marT="190500" marB="190500" anchor="ctr">
                    <a:lnL w="38100" cap="flat" cmpd="sng">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2999" b="1">
                          <a:solidFill>
                            <a:srgbClr val="6CE5E8"/>
                          </a:solidFill>
                          <a:latin typeface="Teko"/>
                          <a:ea typeface="Teko"/>
                          <a:cs typeface="Teko"/>
                          <a:sym typeface="Teko"/>
                        </a:rPr>
                        <a:t>PI CAM</a:t>
                      </a:r>
                      <a:endParaRPr sz="1100" u="none" strike="noStrike" cap="none"/>
                    </a:p>
                    <a:p>
                      <a:pPr marL="0" marR="0" lvl="0" indent="0" algn="ctr" rtl="0">
                        <a:lnSpc>
                          <a:spcPct val="140000"/>
                        </a:lnSpc>
                        <a:spcBef>
                          <a:spcPts val="0"/>
                        </a:spcBef>
                        <a:spcAft>
                          <a:spcPts val="0"/>
                        </a:spcAft>
                        <a:buNone/>
                      </a:pPr>
                      <a:r>
                        <a:rPr lang="en-US" sz="2100">
                          <a:solidFill>
                            <a:srgbClr val="60B3DD"/>
                          </a:solidFill>
                          <a:latin typeface="Montserrat"/>
                          <a:ea typeface="Montserrat"/>
                          <a:cs typeface="Montserrat"/>
                          <a:sym typeface="Montserrat"/>
                        </a:rPr>
                        <a:t>Visual data capture for comprehensive analysis</a:t>
                      </a:r>
                      <a:endParaRPr sz="2100">
                        <a:solidFill>
                          <a:srgbClr val="60B3DD"/>
                        </a:solidFill>
                        <a:latin typeface="Montserrat"/>
                        <a:ea typeface="Montserrat"/>
                        <a:cs typeface="Montserrat"/>
                        <a:sym typeface="Montserrat"/>
                      </a:endParaRPr>
                    </a:p>
                    <a:p>
                      <a:pPr marL="0" marR="0" lvl="0" indent="0" algn="ctr" rtl="0">
                        <a:lnSpc>
                          <a:spcPct val="140000"/>
                        </a:lnSpc>
                        <a:spcBef>
                          <a:spcPts val="0"/>
                        </a:spcBef>
                        <a:spcAft>
                          <a:spcPts val="0"/>
                        </a:spcAft>
                        <a:buNone/>
                      </a:pPr>
                      <a:endParaRPr sz="2100">
                        <a:solidFill>
                          <a:srgbClr val="60B3DD"/>
                        </a:solidFill>
                        <a:latin typeface="Montserrat"/>
                        <a:ea typeface="Montserrat"/>
                        <a:cs typeface="Montserrat"/>
                        <a:sym typeface="Montserrat"/>
                      </a:endParaRPr>
                    </a:p>
                    <a:p>
                      <a:pPr marL="0" marR="0" lvl="0" indent="0" algn="ctr" rtl="0">
                        <a:lnSpc>
                          <a:spcPct val="140000"/>
                        </a:lnSpc>
                        <a:spcBef>
                          <a:spcPts val="0"/>
                        </a:spcBef>
                        <a:spcAft>
                          <a:spcPts val="0"/>
                        </a:spcAft>
                        <a:buNone/>
                      </a:pPr>
                      <a:r>
                        <a:rPr lang="en-US" sz="2100">
                          <a:solidFill>
                            <a:srgbClr val="60B3DD"/>
                          </a:solidFill>
                          <a:latin typeface="Montserrat"/>
                          <a:ea typeface="Montserrat"/>
                          <a:cs typeface="Montserrat"/>
                          <a:sym typeface="Montserrat"/>
                        </a:rPr>
                        <a:t> High-resolution imaging for detailed object recognition</a:t>
                      </a:r>
                      <a:endParaRPr sz="2100">
                        <a:solidFill>
                          <a:srgbClr val="60B3DD"/>
                        </a:solidFill>
                        <a:latin typeface="Montserrat"/>
                        <a:ea typeface="Montserrat"/>
                        <a:cs typeface="Montserrat"/>
                        <a:sym typeface="Montserrat"/>
                      </a:endParaRPr>
                    </a:p>
                  </a:txBody>
                  <a:tcPr marL="190500" marR="190500" marT="190500" marB="190500" anchor="ctr">
                    <a:lnL w="38100" cap="flat" cmpd="sng">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2999" b="1">
                          <a:solidFill>
                            <a:srgbClr val="6CE5E8"/>
                          </a:solidFill>
                          <a:latin typeface="Teko"/>
                          <a:ea typeface="Teko"/>
                          <a:cs typeface="Teko"/>
                          <a:sym typeface="Teko"/>
                        </a:rPr>
                        <a:t>TELEMETRY RADIO</a:t>
                      </a:r>
                      <a:endParaRPr sz="1100" u="none" strike="noStrike" cap="none"/>
                    </a:p>
                    <a:p>
                      <a:pPr marL="0" marR="0" lvl="0" indent="0" algn="ctr" rtl="0">
                        <a:lnSpc>
                          <a:spcPct val="140000"/>
                        </a:lnSpc>
                        <a:spcBef>
                          <a:spcPts val="0"/>
                        </a:spcBef>
                        <a:spcAft>
                          <a:spcPts val="0"/>
                        </a:spcAft>
                        <a:buNone/>
                      </a:pPr>
                      <a:r>
                        <a:rPr lang="en-US" sz="2100">
                          <a:solidFill>
                            <a:srgbClr val="60B3DD"/>
                          </a:solidFill>
                          <a:latin typeface="Montserrat"/>
                          <a:ea typeface="Montserrat"/>
                          <a:cs typeface="Montserrat"/>
                          <a:sym typeface="Montserrat"/>
                        </a:rPr>
                        <a:t>Vital communication link for real-time drone data transmission.</a:t>
                      </a:r>
                      <a:endParaRPr sz="2100">
                        <a:solidFill>
                          <a:srgbClr val="60B3DD"/>
                        </a:solidFill>
                        <a:latin typeface="Montserrat"/>
                        <a:ea typeface="Montserrat"/>
                        <a:cs typeface="Montserrat"/>
                        <a:sym typeface="Montserrat"/>
                      </a:endParaRPr>
                    </a:p>
                    <a:p>
                      <a:pPr marL="0" marR="0" lvl="0" indent="0" algn="l" rtl="0">
                        <a:lnSpc>
                          <a:spcPct val="140000"/>
                        </a:lnSpc>
                        <a:spcBef>
                          <a:spcPts val="0"/>
                        </a:spcBef>
                        <a:spcAft>
                          <a:spcPts val="0"/>
                        </a:spcAft>
                        <a:buNone/>
                      </a:pPr>
                      <a:endParaRPr sz="2100">
                        <a:solidFill>
                          <a:srgbClr val="60B3DD"/>
                        </a:solidFill>
                        <a:latin typeface="Montserrat"/>
                        <a:ea typeface="Montserrat"/>
                        <a:cs typeface="Montserrat"/>
                        <a:sym typeface="Montserrat"/>
                      </a:endParaRPr>
                    </a:p>
                    <a:p>
                      <a:pPr marL="0" marR="0" lvl="0" indent="0" algn="ctr" rtl="0">
                        <a:lnSpc>
                          <a:spcPct val="140000"/>
                        </a:lnSpc>
                        <a:spcBef>
                          <a:spcPts val="0"/>
                        </a:spcBef>
                        <a:spcAft>
                          <a:spcPts val="0"/>
                        </a:spcAft>
                        <a:buNone/>
                      </a:pPr>
                      <a:r>
                        <a:rPr lang="en-US" sz="2100">
                          <a:solidFill>
                            <a:srgbClr val="60B3DD"/>
                          </a:solidFill>
                          <a:latin typeface="Montserrat"/>
                          <a:ea typeface="Montserrat"/>
                          <a:cs typeface="Montserrat"/>
                          <a:sym typeface="Montserrat"/>
                        </a:rPr>
                        <a:t>Ensures data security through encryption protocols</a:t>
                      </a:r>
                      <a:endParaRPr sz="2100">
                        <a:solidFill>
                          <a:srgbClr val="60B3DD"/>
                        </a:solidFill>
                        <a:latin typeface="Montserrat"/>
                        <a:ea typeface="Montserrat"/>
                        <a:cs typeface="Montserrat"/>
                        <a:sym typeface="Montserrat"/>
                      </a:endParaRPr>
                    </a:p>
                  </a:txBody>
                  <a:tcPr marL="190500" marR="190500" marT="190500" marB="190500" anchor="ctr">
                    <a:lnL w="38100" cap="flat" cmpd="sng">
                      <a:solidFill>
                        <a:srgbClr val="60B3DD"/>
                      </a:solidFill>
                      <a:prstDash val="solid"/>
                      <a:round/>
                      <a:headEnd type="none" w="sm" len="sm"/>
                      <a:tailEnd type="none" w="sm" len="sm"/>
                    </a:lnL>
                    <a:lnR w="38100" cap="flat" cmpd="sng">
                      <a:solidFill>
                        <a:srgbClr val="60B3DD"/>
                      </a:solidFill>
                      <a:prstDash val="solid"/>
                      <a:round/>
                      <a:headEnd type="none" w="sm" len="sm"/>
                      <a:tailEnd type="none" w="sm" len="sm"/>
                    </a:lnR>
                    <a:lnT w="38100" cap="flat" cmpd="sng">
                      <a:solidFill>
                        <a:srgbClr val="60B3DD"/>
                      </a:solidFill>
                      <a:prstDash val="solid"/>
                      <a:round/>
                      <a:headEnd type="none" w="sm" len="sm"/>
                      <a:tailEnd type="none" w="sm" len="sm"/>
                    </a:lnT>
                    <a:lnB w="38100" cap="flat" cmpd="sng">
                      <a:solidFill>
                        <a:srgbClr val="60B3DD"/>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44" name="Google Shape;244;p21"/>
          <p:cNvSpPr txBox="1"/>
          <p:nvPr/>
        </p:nvSpPr>
        <p:spPr>
          <a:xfrm>
            <a:off x="1970527" y="308000"/>
            <a:ext cx="13716000" cy="1847100"/>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a:solidFill>
                  <a:schemeClr val="lt1"/>
                </a:solidFill>
                <a:latin typeface="Teko Medium"/>
                <a:ea typeface="Teko Medium"/>
                <a:cs typeface="Teko Medium"/>
                <a:sym typeface="Teko Medium"/>
              </a:rPr>
              <a:t>COMPONENTS IN DRONE  </a:t>
            </a:r>
            <a:endParaRPr/>
          </a:p>
        </p:txBody>
      </p:sp>
      <p:cxnSp>
        <p:nvCxnSpPr>
          <p:cNvPr id="245" name="Google Shape;245;p21"/>
          <p:cNvCxnSpPr/>
          <p:nvPr/>
        </p:nvCxnSpPr>
        <p:spPr>
          <a:xfrm rot="-29707">
            <a:off x="984032" y="1841136"/>
            <a:ext cx="3758723" cy="0"/>
          </a:xfrm>
          <a:prstGeom prst="straightConnector1">
            <a:avLst/>
          </a:prstGeom>
          <a:noFill/>
          <a:ln w="57150" cap="flat" cmpd="sng">
            <a:solidFill>
              <a:srgbClr val="41B8D5"/>
            </a:solidFill>
            <a:prstDash val="solid"/>
            <a:round/>
            <a:headEnd type="none" w="sm" len="sm"/>
            <a:tailEnd type="none" w="sm" len="sm"/>
          </a:ln>
        </p:spPr>
      </p:cxnSp>
      <p:cxnSp>
        <p:nvCxnSpPr>
          <p:cNvPr id="246" name="Google Shape;246;p21"/>
          <p:cNvCxnSpPr/>
          <p:nvPr/>
        </p:nvCxnSpPr>
        <p:spPr>
          <a:xfrm rot="-29707">
            <a:off x="13500400" y="1885950"/>
            <a:ext cx="3758723"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500"/>
                                        <p:tgtEl>
                                          <p:spTgt spid="244"/>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243"/>
                                        </p:tgtEl>
                                        <p:attrNameLst>
                                          <p:attrName>style.visibility</p:attrName>
                                        </p:attrNameLst>
                                      </p:cBhvr>
                                      <p:to>
                                        <p:strVal val="visible"/>
                                      </p:to>
                                    </p:set>
                                    <p:anim calcmode="lin" valueType="num">
                                      <p:cBhvr additive="base">
                                        <p:cTn id="11" dur="1000"/>
                                        <p:tgtEl>
                                          <p:spTgt spid="2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857</Words>
  <Application>Microsoft Office PowerPoint</Application>
  <PresentationFormat>Custom</PresentationFormat>
  <Paragraphs>131</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Montserrat Medium</vt:lpstr>
      <vt:lpstr>Montserrat</vt:lpstr>
      <vt:lpstr>Teko</vt:lpstr>
      <vt:lpstr>Teko Medium</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KATHAN MASTER</cp:lastModifiedBy>
  <cp:revision>1</cp:revision>
  <dcterms:modified xsi:type="dcterms:W3CDTF">2024-06-11T19:19:55Z</dcterms:modified>
</cp:coreProperties>
</file>